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8" r:id="rId4"/>
    <p:sldId id="270" r:id="rId5"/>
    <p:sldId id="271" r:id="rId6"/>
    <p:sldId id="259" r:id="rId7"/>
    <p:sldId id="261" r:id="rId8"/>
    <p:sldId id="262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A452A"/>
    <a:srgbClr val="632523"/>
    <a:srgbClr val="984807"/>
    <a:srgbClr val="006600"/>
    <a:srgbClr val="00B050"/>
    <a:srgbClr val="FFCC00"/>
    <a:srgbClr val="CC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72" autoAdjust="0"/>
  </p:normalViewPr>
  <p:slideViewPr>
    <p:cSldViewPr>
      <p:cViewPr varScale="1">
        <p:scale>
          <a:sx n="89" d="100"/>
          <a:sy n="89" d="100"/>
        </p:scale>
        <p:origin x="22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297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181F-0921-4A37-A0DB-6CB96F9E11C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D8AB2-23EB-4375-89CF-429CD6E7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Hello,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name is _______________, and I’m the _______________ for Naval Base Kitsap, also known as “NBK”.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allow me to briefly go over what we do, the impact we have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Puget Sound area, and how your support is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Well that’s all I have for the official presentation.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that being said, I’d be happy to take about five (or 10) minutes to answer a few questions.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(after Q &amp; A session, 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do have any more questions, or would like more information, please contact us or check out our public website. The contact information is our public affairs office.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(after giving every one time to record information, 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one made it without falling asleep or having any “emergency” phone calls.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(click)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your time and attention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we have a Navy?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a Constitutional Mandate:  Article 1, Section 8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mission of the Navy is to maintain, train and equip combat-ready Naval forces capable of winning wars, deterring aggression and maintaining freedom of the seas.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Felt it was necessary to break the eight-word count, due to the power of having a visual quote from the Navy CNO.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Our world relies heavily on oceans.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United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States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a maritime nation.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trade heavily by ships/vessels, which means maintaining our sea lanes for commerce is a strategic priority.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Our founding fathers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recognized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this, and created the Navy by writing it into the U.S. Constitution.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also like to point out that: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the earth is covered in water,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the planet’s population lives within close proximity to coastal areas, 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global commerce is conducted by sea.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5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June 2004, Naval Base Kitsap was consolidated from five major local bases on the Kitsap Peninsula into one cost-cutting measure.</a:t>
            </a:r>
          </a:p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bases Include (click anywhere before announcing each): </a:t>
            </a:r>
          </a:p>
          <a:p>
            <a:pPr marL="171450" marR="0" lvl="0" indent="-17145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Bangor, </a:t>
            </a:r>
          </a:p>
          <a:p>
            <a:pPr marL="171450" marR="0" lvl="0" indent="-17145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Bremerton, </a:t>
            </a:r>
          </a:p>
          <a:p>
            <a:pPr marL="171450" marR="0" lvl="0" indent="-17145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Jackson Park, </a:t>
            </a:r>
          </a:p>
          <a:p>
            <a:pPr marL="171450" marR="0" lvl="0" indent="-17145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Keyport, and</a:t>
            </a:r>
          </a:p>
          <a:p>
            <a:pPr marL="171450" marR="0" lvl="0" indent="-17145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Manchester</a:t>
            </a:r>
          </a:p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 short,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 do a lot of driving!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nearly 70 (64 to be exact) tenant commands located on NBK. I’ll mention some of our major ones.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(Again, click anywhere before discussing each installation)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NBK Bangor, located just past Silverdale, we have four major commands: Submarine Group 9 (with three submarine squadrons and Trident Training Facility), Naval Facilities and Engineering Command Northwest (NAVFAC NW), Navy Region Northwest (NRNW), and Strategic Weapons Facility Pacific (SWFPAC).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NBK Bremerton is where our command is headquartered. It’s also where you can find Puget Sound Naval Shipyard and Intermediate Maintenance Facility (PSNS &amp; IMF), two Nimitz-class aircraft carriers USS Nimitz (CVN 68), USS John C. Stennis (CVN 74), two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Seawolf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type attack submarines, Naval Supply and Logistics Center Fleet Logistics Center (NAVSUP FLC) Puget Sound, and two-four decommissioning submarines.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NBK Jackson Park is the home of Naval Hospital Bremerton (NHB), and it also has one of our largest housing communities, with 615 houses.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 tenant at NBK Keyport is Naval Undersea Warfare Center (NUWC) Division Keyport.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NBK Manchester is Manchester Naval Fuel Depot.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also have other Washington Parcels: Camp McKean, Camp Wesley Harris,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Dabob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Bay where we perform a lot of our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3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an overview of our landscape:</a:t>
            </a:r>
          </a:p>
          <a:p>
            <a:pPr lvl="0"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The Navy is working on funding for new study, includes two carriers, and thousands more workers mainly at PSNS &amp; IMF. The Navy and your businesses feel that impact.</a:t>
            </a:r>
          </a:p>
          <a:p>
            <a:pPr lvl="0"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These figures show current value of our value land, buildings, and piers. They Don’t include ships, submarines, weapons.</a:t>
            </a:r>
          </a:p>
          <a:p>
            <a:pPr lvl="0"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(click)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Our Plant Replacement Value is $10.6 billion. We cover 12,438 total acres.</a:t>
            </a:r>
          </a:p>
          <a:p>
            <a:pPr lvl="0"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(click) NBK and the tenants employ about 35,000 workers on a daily basis. This includes 16,200 military personnel, 17,600 Department of Defense civilians, and 7,500 contractors. The base also supports about 25,000 retirees in the area.</a:t>
            </a:r>
          </a:p>
          <a:p>
            <a:pPr lvl="0"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most recent study of economic impact shows our annual payroll at more than $2 billion.</a:t>
            </a:r>
          </a:p>
          <a:p>
            <a:pPr marL="0" marR="0" lvl="0" indent="0" algn="l" defTabSz="89730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0700" y="304800"/>
            <a:ext cx="32766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039412"/>
            <a:ext cx="6553200" cy="5875987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goes on behind the fence? NBK is like a little city. We keep the lights on, water running, and poop going to the right places.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NBK’s mission is to support the Fleet, Fighter, and Family.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 more simply put, our job is to help get ships to sea, because a Navy that doesn't send ships to sea, is really an Army.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hips and submarines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the shore infrastructure at home taking care of the families.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Behind the fence we have hotels, restaurants, bowling alleys, fire and police services and churches. Allow me to go over some of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(click before each)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-Chapel/Religious Services provide spiritual support as well as life and relationships improvement courses.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-Public Affairs - Media relations and community outreach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-Administration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 range of administrative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-1st Lieutenant - Base zone inspections &amp; clean-ups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-Port Operations - Services to vessels including infrastructure coordination and vessel movements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-Security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Force protection as well as on base law enforcement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Harbor Security - Patrols and secures NBK waterfront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-Fire and Emergency Services - Base services as well as mutual aid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-Funerals and Honor Guard -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2016, completed 271 funeral and color guard requests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Emergency Management - Emergency response and preparedness coordination -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StormReady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Installation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Works - Base operating support services, utilities and environment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-Information Technology -Safe, secure and reliable required communication, data, and information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Coordinates base-wide drills and ensures personnel receive proper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-Dining facility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Serves 1,400 meals a day to NBK and tenant command service 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-Unaccompanied Housing - Housing for over 4,000 service 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really are a small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0200" y="685800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657601"/>
            <a:ext cx="6553200" cy="4114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what does the Navy think of Kitsap?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grown a lot since 2004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(click, then click on “2004”)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2004, we had one carrier, six Trident submarines, two other attack subs, USMC Security Company (400 personnel), two Research &amp; Development operations at Bangor: Submarine Development Squadron 5 and NUWC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(click, then click on “2018”)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Now, we have two carriers, eight Tridents, two Ohio-class subs, three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Seawolf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-class subs, decommissioning subs cycling with average of 3-4, three R&amp;D operations: COMSUBDEVRON 5 (mission increasing), NUWC (mission increasing, torpedo depot , Naval Surface Warfare Center,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Carderock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Division, Strategic Weapons Facility – Pacific, USMC Security Force Battalion (1,100 personnel), Transit Protection Service (sub escort) mission: Bangor, 16 operational craft, 145 USCG personnel, Coastal Riverine Squadron- High Value Unit (HVU) Detachment, six 36-ft. patrol boats, 70 Active and 52 Reservists, and two Explosive Handling Wharfs.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data also confirms we’ve grown.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look at an overhead view of NBK in 2004 and one today, you will see a few things. In Bremerton, we have one less, very small pier in Bremerton and one new barracks building. In Bangor, we have a second Explosive Handling Wharf, or barn, on the Hood Canal. Basically, one new building, parking garages, and only a few new houses.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most part, we have what we did under the old force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0700" y="173038"/>
            <a:ext cx="32766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2971800"/>
            <a:ext cx="6553200" cy="4114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NBK is perhaps the Navy’s most complex base in the world.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think we have everything except a runway and a golf course. I’d even argue that Nimitz and Stennis would say we do have runways, but those Air Force guys down at Joint Base Lewis-McChord might have something to say about that.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NBK has the most unique capabilities of any base in the world.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PSNS has the only West Coast drydock capabilities for NIMITZ-Class carriers (who are scheduled to remain for decades)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We’re wiring and making preparations to hold the newest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carrier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the FORD class.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Only drydocks capable of holding the eight Ohio/Trident submarines both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Bremerton and Bangor.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One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two Strategic Weapons Facilities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Bangor (the other is on the East Coast - King's Bay Georgia, just north of Jacksonville, Florida).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Manchester is largest Navy fuel depot in the continental U.S. at 79 million Gallons - provides fuel for the ships here in in the PNW and the aircraft at Naval Air Station Whidbey Island in Oak Harbor, Washington.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Keyport is the only West Coast heavyweight torpedo manufacturer that all of our submarine carry, and the only lightweight torpedo manufacturer that are carried on many other platforms.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*Keyport recently opened an Unmanned Undersea Vehicle facility that will take the Navy into the future in these systems.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the way, I think it is pretty cool that we own the railway from Bangor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Bremerton, down WA Route 3, and all the way to Shelton (Washington)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Can't wait to ride the train one of these days!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short, we aren't going anywhere. You can't find the things we do here at any other place in the world. When making your long-term business plans, you need to make sure you include the Navy and its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8AB2-23EB-4375-89CF-429CD6E712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1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DCFF-2706-46F6-A3F0-4FE5C1EEA05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FB98-82C4-42A7-A02D-598B99DD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2" t="13208" r="9615" b="15095"/>
          <a:stretch/>
        </p:blipFill>
        <p:spPr>
          <a:xfrm>
            <a:off x="2933700" y="533400"/>
            <a:ext cx="3276600" cy="289560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19CE7-7BB9-4E07-8A71-EB441AD31DBA}"/>
              </a:ext>
            </a:extLst>
          </p:cNvPr>
          <p:cNvSpPr txBox="1"/>
          <p:nvPr/>
        </p:nvSpPr>
        <p:spPr>
          <a:xfrm>
            <a:off x="533400" y="38862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Open Sans Extrabold" panose="020B0906030804020204"/>
                <a:ea typeface="Open Sans Extrabold" panose="020B0906030804020204" pitchFamily="34" charset="0"/>
                <a:cs typeface="Open Sans Extrabold" panose="020B0906030804020204" pitchFamily="34" charset="0"/>
              </a:rPr>
              <a:t>NAVAL BASE KITSAP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4902183"/>
            <a:ext cx="7086600" cy="553357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Serving The Fleet, Fighter &amp; Family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48C7F-252F-4E76-8266-F701E7ABA5DF}"/>
              </a:ext>
            </a:extLst>
          </p:cNvPr>
          <p:cNvSpPr/>
          <p:nvPr/>
        </p:nvSpPr>
        <p:spPr>
          <a:xfrm>
            <a:off x="451757" y="3886200"/>
            <a:ext cx="81643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FFEAB-D14A-472B-9250-5304B4E00832}"/>
              </a:ext>
            </a:extLst>
          </p:cNvPr>
          <p:cNvSpPr/>
          <p:nvPr/>
        </p:nvSpPr>
        <p:spPr>
          <a:xfrm>
            <a:off x="8610600" y="3886200"/>
            <a:ext cx="81643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DF2FF64-9ACA-45DD-B2C3-B01263189D16}"/>
              </a:ext>
            </a:extLst>
          </p:cNvPr>
          <p:cNvGrpSpPr/>
          <p:nvPr/>
        </p:nvGrpSpPr>
        <p:grpSpPr>
          <a:xfrm>
            <a:off x="2822" y="32646"/>
            <a:ext cx="9144000" cy="1569660"/>
            <a:chOff x="2822" y="32646"/>
            <a:chExt cx="9144000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9BF7-F544-449D-852B-BD4E35C2C6E2}"/>
                </a:ext>
              </a:extLst>
            </p:cNvPr>
            <p:cNvSpPr txBox="1"/>
            <p:nvPr/>
          </p:nvSpPr>
          <p:spPr>
            <a:xfrm>
              <a:off x="2822" y="32646"/>
              <a:ext cx="91440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QUESTIONS?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82DB4F-E751-4625-832A-7ACB56EEEC3C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BA7A0-8B30-4E07-BC75-128F7E149E9D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2AF691-7E53-4752-9ACF-9EDBC6A6050A}"/>
              </a:ext>
            </a:extLst>
          </p:cNvPr>
          <p:cNvSpPr txBox="1"/>
          <p:nvPr/>
        </p:nvSpPr>
        <p:spPr>
          <a:xfrm>
            <a:off x="1497329" y="1447800"/>
            <a:ext cx="6149341" cy="50940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0000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32A735-137D-45CF-A03A-3E3444B7A051}"/>
              </a:ext>
            </a:extLst>
          </p:cNvPr>
          <p:cNvGrpSpPr/>
          <p:nvPr/>
        </p:nvGrpSpPr>
        <p:grpSpPr>
          <a:xfrm>
            <a:off x="2822" y="32646"/>
            <a:ext cx="9144000" cy="1569660"/>
            <a:chOff x="2822" y="32646"/>
            <a:chExt cx="9144000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827E93-C3D9-43D4-81B0-28816695BEB5}"/>
                </a:ext>
              </a:extLst>
            </p:cNvPr>
            <p:cNvSpPr txBox="1"/>
            <p:nvPr/>
          </p:nvSpPr>
          <p:spPr>
            <a:xfrm>
              <a:off x="2822" y="32646"/>
              <a:ext cx="91440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CONTACT US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4BB95A-545D-41D9-B64C-3BFE7BE517D5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8C25B9-2062-4332-976D-CF13ED9196A8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3B24EB-8F17-4821-A43B-A29DCE5FB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9" b="6227"/>
          <a:stretch/>
        </p:blipFill>
        <p:spPr>
          <a:xfrm>
            <a:off x="-2822" y="1295400"/>
            <a:ext cx="9144000" cy="5181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67A13A7-3BA5-406D-A876-AC3173A1EA43}"/>
              </a:ext>
            </a:extLst>
          </p:cNvPr>
          <p:cNvSpPr/>
          <p:nvPr/>
        </p:nvSpPr>
        <p:spPr>
          <a:xfrm>
            <a:off x="3962400" y="1371600"/>
            <a:ext cx="5105400" cy="502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EF3A87-21EF-439C-9CB7-3CF24F03338A}"/>
              </a:ext>
            </a:extLst>
          </p:cNvPr>
          <p:cNvGrpSpPr/>
          <p:nvPr/>
        </p:nvGrpSpPr>
        <p:grpSpPr>
          <a:xfrm>
            <a:off x="4788047" y="3680869"/>
            <a:ext cx="3950202" cy="457413"/>
            <a:chOff x="4788047" y="3680869"/>
            <a:chExt cx="3950202" cy="4574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A87BE-7471-4B4A-8AD9-6B31602B2BC7}"/>
                </a:ext>
              </a:extLst>
            </p:cNvPr>
            <p:cNvSpPr txBox="1"/>
            <p:nvPr/>
          </p:nvSpPr>
          <p:spPr>
            <a:xfrm>
              <a:off x="5410200" y="3686145"/>
              <a:ext cx="3328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www.cnic.navy.mil/kitsap/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C7E6E-51EA-4BFD-98D5-BF3FF4786604}"/>
                </a:ext>
              </a:extLst>
            </p:cNvPr>
            <p:cNvGrpSpPr/>
            <p:nvPr/>
          </p:nvGrpSpPr>
          <p:grpSpPr>
            <a:xfrm>
              <a:off x="4788047" y="3680869"/>
              <a:ext cx="507308" cy="457413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C52BFA28-5A84-4CCB-A8D8-B422C8D2B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FE35F7A-A779-4B0A-ACA8-08AB61532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52C63B5F-8F83-4939-B7A8-C468F35A8B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783ABD9-6CC4-47ED-9860-307EAE4F4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E7FC9D81-DC95-4DDB-B583-F30529546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655F2BF1-82B4-4CC9-B3D4-98CC0B1AD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CF7EB6-0AFC-476E-98C2-2DAEABC76F7C}"/>
              </a:ext>
            </a:extLst>
          </p:cNvPr>
          <p:cNvGrpSpPr/>
          <p:nvPr/>
        </p:nvGrpSpPr>
        <p:grpSpPr>
          <a:xfrm>
            <a:off x="4832148" y="4617321"/>
            <a:ext cx="3867153" cy="400110"/>
            <a:chOff x="4832148" y="4617321"/>
            <a:chExt cx="3867153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48A616-3ACC-4C5E-923B-2AB061FD9D79}"/>
                </a:ext>
              </a:extLst>
            </p:cNvPr>
            <p:cNvSpPr txBox="1"/>
            <p:nvPr/>
          </p:nvSpPr>
          <p:spPr>
            <a:xfrm>
              <a:off x="5410200" y="4617321"/>
              <a:ext cx="3289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Pao.nbk.cnrnw@navy.mil</a:t>
              </a:r>
            </a:p>
          </p:txBody>
        </p:sp>
        <p:sp>
          <p:nvSpPr>
            <p:cNvPr id="28" name="Shape 5104">
              <a:extLst>
                <a:ext uri="{FF2B5EF4-FFF2-40B4-BE49-F238E27FC236}">
                  <a16:creationId xmlns:a16="http://schemas.microsoft.com/office/drawing/2014/main" id="{D8C782A3-0856-4CF1-B5D4-332BE44065FD}"/>
                </a:ext>
              </a:extLst>
            </p:cNvPr>
            <p:cNvSpPr/>
            <p:nvPr/>
          </p:nvSpPr>
          <p:spPr>
            <a:xfrm>
              <a:off x="4832148" y="4703729"/>
              <a:ext cx="400759" cy="2348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85" y="11368"/>
                  </a:moveTo>
                  <a:lnTo>
                    <a:pt x="4685" y="11368"/>
                  </a:lnTo>
                  <a:cubicBezTo>
                    <a:pt x="9110" y="14736"/>
                    <a:pt x="52841" y="52631"/>
                    <a:pt x="52841" y="52631"/>
                  </a:cubicBezTo>
                  <a:cubicBezTo>
                    <a:pt x="55184" y="56000"/>
                    <a:pt x="57527" y="56000"/>
                    <a:pt x="60130" y="56000"/>
                  </a:cubicBezTo>
                  <a:cubicBezTo>
                    <a:pt x="62212" y="56000"/>
                    <a:pt x="64555" y="56000"/>
                    <a:pt x="64555" y="52631"/>
                  </a:cubicBezTo>
                  <a:cubicBezTo>
                    <a:pt x="66637" y="52631"/>
                    <a:pt x="110629" y="14736"/>
                    <a:pt x="112971" y="11368"/>
                  </a:cubicBezTo>
                  <a:cubicBezTo>
                    <a:pt x="117657" y="7578"/>
                    <a:pt x="119739" y="0"/>
                    <a:pt x="115314" y="0"/>
                  </a:cubicBezTo>
                  <a:cubicBezTo>
                    <a:pt x="4685" y="0"/>
                    <a:pt x="4685" y="0"/>
                    <a:pt x="4685" y="0"/>
                  </a:cubicBezTo>
                  <a:cubicBezTo>
                    <a:pt x="0" y="0"/>
                    <a:pt x="2342" y="7578"/>
                    <a:pt x="4685" y="11368"/>
                  </a:cubicBezTo>
                  <a:close/>
                  <a:moveTo>
                    <a:pt x="115314" y="33684"/>
                  </a:moveTo>
                  <a:lnTo>
                    <a:pt x="115314" y="33684"/>
                  </a:lnTo>
                  <a:cubicBezTo>
                    <a:pt x="112971" y="33684"/>
                    <a:pt x="66637" y="71157"/>
                    <a:pt x="64555" y="74947"/>
                  </a:cubicBezTo>
                  <a:cubicBezTo>
                    <a:pt x="64555" y="74947"/>
                    <a:pt x="62212" y="74947"/>
                    <a:pt x="60130" y="74947"/>
                  </a:cubicBezTo>
                  <a:cubicBezTo>
                    <a:pt x="57527" y="74947"/>
                    <a:pt x="55184" y="74947"/>
                    <a:pt x="52841" y="74947"/>
                  </a:cubicBezTo>
                  <a:cubicBezTo>
                    <a:pt x="50498" y="71157"/>
                    <a:pt x="7028" y="33684"/>
                    <a:pt x="4685" y="33684"/>
                  </a:cubicBezTo>
                  <a:cubicBezTo>
                    <a:pt x="2342" y="30315"/>
                    <a:pt x="2342" y="33684"/>
                    <a:pt x="2342" y="33684"/>
                  </a:cubicBezTo>
                  <a:cubicBezTo>
                    <a:pt x="2342" y="37052"/>
                    <a:pt x="2342" y="112000"/>
                    <a:pt x="2342" y="112000"/>
                  </a:cubicBezTo>
                  <a:cubicBezTo>
                    <a:pt x="2342" y="115789"/>
                    <a:pt x="4685" y="119578"/>
                    <a:pt x="9110" y="119578"/>
                  </a:cubicBezTo>
                  <a:cubicBezTo>
                    <a:pt x="110629" y="119578"/>
                    <a:pt x="110629" y="119578"/>
                    <a:pt x="110629" y="119578"/>
                  </a:cubicBezTo>
                  <a:cubicBezTo>
                    <a:pt x="115314" y="119578"/>
                    <a:pt x="117657" y="115789"/>
                    <a:pt x="117657" y="112000"/>
                  </a:cubicBezTo>
                  <a:cubicBezTo>
                    <a:pt x="117657" y="112000"/>
                    <a:pt x="117657" y="37052"/>
                    <a:pt x="117657" y="33684"/>
                  </a:cubicBezTo>
                  <a:cubicBezTo>
                    <a:pt x="117657" y="33684"/>
                    <a:pt x="117657" y="30315"/>
                    <a:pt x="115314" y="336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9FBFEB-AB45-4B55-9269-70BF52F28245}"/>
              </a:ext>
            </a:extLst>
          </p:cNvPr>
          <p:cNvGrpSpPr/>
          <p:nvPr/>
        </p:nvGrpSpPr>
        <p:grpSpPr>
          <a:xfrm>
            <a:off x="4881754" y="2754969"/>
            <a:ext cx="3662324" cy="433654"/>
            <a:chOff x="4881754" y="2754969"/>
            <a:chExt cx="3662324" cy="433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1AE57-23A1-46E2-A1BA-0F1014D7ED99}"/>
                </a:ext>
              </a:extLst>
            </p:cNvPr>
            <p:cNvSpPr txBox="1"/>
            <p:nvPr/>
          </p:nvSpPr>
          <p:spPr>
            <a:xfrm>
              <a:off x="5410200" y="2754969"/>
              <a:ext cx="3133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(360) 627-4030</a:t>
              </a:r>
            </a:p>
          </p:txBody>
        </p:sp>
        <p:sp>
          <p:nvSpPr>
            <p:cNvPr id="29" name="Shape 5124">
              <a:extLst>
                <a:ext uri="{FF2B5EF4-FFF2-40B4-BE49-F238E27FC236}">
                  <a16:creationId xmlns:a16="http://schemas.microsoft.com/office/drawing/2014/main" id="{DD8821FF-13C7-4712-B296-8DAEFC349314}"/>
                </a:ext>
              </a:extLst>
            </p:cNvPr>
            <p:cNvSpPr/>
            <p:nvPr/>
          </p:nvSpPr>
          <p:spPr>
            <a:xfrm>
              <a:off x="4881754" y="2788513"/>
              <a:ext cx="244737" cy="400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918" y="0"/>
                  </a:moveTo>
                  <a:lnTo>
                    <a:pt x="100918" y="0"/>
                  </a:lnTo>
                  <a:cubicBezTo>
                    <a:pt x="18657" y="0"/>
                    <a:pt x="18657" y="0"/>
                    <a:pt x="18657" y="0"/>
                  </a:cubicBezTo>
                  <a:cubicBezTo>
                    <a:pt x="7208" y="0"/>
                    <a:pt x="0" y="4417"/>
                    <a:pt x="0" y="10797"/>
                  </a:cubicBezTo>
                  <a:cubicBezTo>
                    <a:pt x="0" y="106503"/>
                    <a:pt x="0" y="106503"/>
                    <a:pt x="0" y="106503"/>
                  </a:cubicBezTo>
                  <a:cubicBezTo>
                    <a:pt x="0" y="112883"/>
                    <a:pt x="7208" y="119754"/>
                    <a:pt x="18657" y="119754"/>
                  </a:cubicBezTo>
                  <a:cubicBezTo>
                    <a:pt x="100918" y="119754"/>
                    <a:pt x="100918" y="119754"/>
                    <a:pt x="100918" y="119754"/>
                  </a:cubicBezTo>
                  <a:cubicBezTo>
                    <a:pt x="112367" y="119754"/>
                    <a:pt x="119575" y="112883"/>
                    <a:pt x="119575" y="106503"/>
                  </a:cubicBezTo>
                  <a:cubicBezTo>
                    <a:pt x="119575" y="10797"/>
                    <a:pt x="119575" y="10797"/>
                    <a:pt x="119575" y="10797"/>
                  </a:cubicBezTo>
                  <a:cubicBezTo>
                    <a:pt x="119575" y="4417"/>
                    <a:pt x="112367" y="0"/>
                    <a:pt x="100918" y="0"/>
                  </a:cubicBezTo>
                  <a:close/>
                  <a:moveTo>
                    <a:pt x="59787" y="112883"/>
                  </a:moveTo>
                  <a:lnTo>
                    <a:pt x="59787" y="112883"/>
                  </a:lnTo>
                  <a:cubicBezTo>
                    <a:pt x="52155" y="112883"/>
                    <a:pt x="44946" y="110674"/>
                    <a:pt x="44946" y="108711"/>
                  </a:cubicBezTo>
                  <a:cubicBezTo>
                    <a:pt x="44946" y="104294"/>
                    <a:pt x="52155" y="102085"/>
                    <a:pt x="59787" y="102085"/>
                  </a:cubicBezTo>
                  <a:cubicBezTo>
                    <a:pt x="67420" y="102085"/>
                    <a:pt x="74628" y="104294"/>
                    <a:pt x="74628" y="108711"/>
                  </a:cubicBezTo>
                  <a:cubicBezTo>
                    <a:pt x="74628" y="110674"/>
                    <a:pt x="67420" y="112883"/>
                    <a:pt x="59787" y="112883"/>
                  </a:cubicBezTo>
                  <a:close/>
                  <a:moveTo>
                    <a:pt x="104734" y="95705"/>
                  </a:moveTo>
                  <a:lnTo>
                    <a:pt x="104734" y="95705"/>
                  </a:lnTo>
                  <a:cubicBezTo>
                    <a:pt x="14840" y="95705"/>
                    <a:pt x="14840" y="95705"/>
                    <a:pt x="14840" y="95705"/>
                  </a:cubicBezTo>
                  <a:cubicBezTo>
                    <a:pt x="14840" y="15214"/>
                    <a:pt x="14840" y="15214"/>
                    <a:pt x="14840" y="15214"/>
                  </a:cubicBezTo>
                  <a:cubicBezTo>
                    <a:pt x="104734" y="15214"/>
                    <a:pt x="104734" y="15214"/>
                    <a:pt x="104734" y="15214"/>
                  </a:cubicBezTo>
                  <a:lnTo>
                    <a:pt x="104734" y="957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00" tIns="22850" rIns="45700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6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51F551-B9AF-44A6-9EA8-A6B040FFC988}"/>
              </a:ext>
            </a:extLst>
          </p:cNvPr>
          <p:cNvGrpSpPr/>
          <p:nvPr/>
        </p:nvGrpSpPr>
        <p:grpSpPr>
          <a:xfrm>
            <a:off x="2822" y="32646"/>
            <a:ext cx="9144000" cy="1569660"/>
            <a:chOff x="2822" y="32646"/>
            <a:chExt cx="9144000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E1D126-1F4B-483E-AEB2-60CA2BC235EF}"/>
                </a:ext>
              </a:extLst>
            </p:cNvPr>
            <p:cNvSpPr txBox="1"/>
            <p:nvPr/>
          </p:nvSpPr>
          <p:spPr>
            <a:xfrm>
              <a:off x="2822" y="32646"/>
              <a:ext cx="91440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MADE IT!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CB8133-6377-46C4-BCD1-2324A4078BF1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24C047-982E-4931-915E-520908C94595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753690F-0D97-4911-BF05-AA56EF8E22E1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A0238E-766A-4D87-8FB4-0091FF9E34DA}"/>
              </a:ext>
            </a:extLst>
          </p:cNvPr>
          <p:cNvGrpSpPr/>
          <p:nvPr/>
        </p:nvGrpSpPr>
        <p:grpSpPr>
          <a:xfrm>
            <a:off x="-2822" y="0"/>
            <a:ext cx="9144000" cy="4572000"/>
            <a:chOff x="-2822" y="0"/>
            <a:chExt cx="9144000" cy="457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2C8AA9-D0A8-4FED-98FB-1612D3B78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589" b="18236"/>
            <a:stretch/>
          </p:blipFill>
          <p:spPr>
            <a:xfrm>
              <a:off x="-2822" y="0"/>
              <a:ext cx="91440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D100FD-F330-419C-9CCF-6E6F6CCEA764}"/>
                </a:ext>
              </a:extLst>
            </p:cNvPr>
            <p:cNvSpPr/>
            <p:nvPr/>
          </p:nvSpPr>
          <p:spPr>
            <a:xfrm>
              <a:off x="378178" y="304799"/>
              <a:ext cx="8382000" cy="3962400"/>
            </a:xfrm>
            <a:prstGeom prst="rect">
              <a:avLst/>
            </a:prstGeom>
            <a:solidFill>
              <a:srgbClr val="7F7F7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E70B844-F59F-48D6-952A-A7B9A47C2D86}"/>
              </a:ext>
            </a:extLst>
          </p:cNvPr>
          <p:cNvSpPr txBox="1">
            <a:spLocks/>
          </p:cNvSpPr>
          <p:nvPr/>
        </p:nvSpPr>
        <p:spPr>
          <a:xfrm>
            <a:off x="73378" y="5486400"/>
            <a:ext cx="8991600" cy="55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Navy maintains, trains and equips combat-ready military forces capable of winning wars, deterring aggression, and maintaining freedom of the seas.”</a:t>
            </a:r>
          </a:p>
          <a:p>
            <a:pPr algn="l"/>
            <a:endParaRPr lang="en-US" sz="2800" i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-Adm. John Richardson, Chief of Naval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CAE65-941C-457E-A0B6-E438B3208CAC}"/>
              </a:ext>
            </a:extLst>
          </p:cNvPr>
          <p:cNvSpPr txBox="1"/>
          <p:nvPr/>
        </p:nvSpPr>
        <p:spPr>
          <a:xfrm>
            <a:off x="530578" y="1778168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 Extrabold" panose="020B0906030804020204"/>
                <a:ea typeface="Open Sans Extrabold" panose="020B0906030804020204" pitchFamily="34" charset="0"/>
                <a:cs typeface="Open Sans Extrabold" panose="020B0906030804020204" pitchFamily="34" charset="0"/>
              </a:rPr>
              <a:t>U.S. NAVY 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9312F6B-1582-4E9C-A1AB-3B8C7A0CAC52}"/>
              </a:ext>
            </a:extLst>
          </p:cNvPr>
          <p:cNvGrpSpPr/>
          <p:nvPr/>
        </p:nvGrpSpPr>
        <p:grpSpPr>
          <a:xfrm>
            <a:off x="2822" y="197823"/>
            <a:ext cx="9144000" cy="1261884"/>
            <a:chOff x="2822" y="197823"/>
            <a:chExt cx="9144000" cy="12618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95C144-4300-4A1A-8798-5559EF908313}"/>
                </a:ext>
              </a:extLst>
            </p:cNvPr>
            <p:cNvSpPr txBox="1"/>
            <p:nvPr/>
          </p:nvSpPr>
          <p:spPr>
            <a:xfrm>
              <a:off x="2822" y="197823"/>
              <a:ext cx="9144000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MARITIME ROUTES &amp; CROSSROADS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B75405-9D25-4840-BE0F-1C3A98D4CA2E}"/>
                </a:ext>
              </a:extLst>
            </p:cNvPr>
            <p:cNvSpPr/>
            <p:nvPr/>
          </p:nvSpPr>
          <p:spPr>
            <a:xfrm>
              <a:off x="228600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7D6EB6-634B-4CDF-8B47-08714C27F617}"/>
                </a:ext>
              </a:extLst>
            </p:cNvPr>
            <p:cNvSpPr/>
            <p:nvPr/>
          </p:nvSpPr>
          <p:spPr>
            <a:xfrm>
              <a:off x="8881533" y="275667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2F4EE8-9379-43ED-B2D6-67B134D509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143000"/>
            <a:ext cx="8992735" cy="440574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38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E24C4B-4B84-4772-AFEC-BD0BD6B747B0}"/>
              </a:ext>
            </a:extLst>
          </p:cNvPr>
          <p:cNvCxnSpPr/>
          <p:nvPr/>
        </p:nvCxnSpPr>
        <p:spPr>
          <a:xfrm>
            <a:off x="6019800" y="1752600"/>
            <a:ext cx="0" cy="388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  <a:bevel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954431-F58B-4828-AEAC-382311AB2831}"/>
              </a:ext>
            </a:extLst>
          </p:cNvPr>
          <p:cNvGrpSpPr/>
          <p:nvPr/>
        </p:nvGrpSpPr>
        <p:grpSpPr>
          <a:xfrm>
            <a:off x="2822" y="78812"/>
            <a:ext cx="9144000" cy="1477328"/>
            <a:chOff x="2822" y="78812"/>
            <a:chExt cx="9144000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4048C2-5B47-48E5-A3B3-DE560C597378}"/>
                </a:ext>
              </a:extLst>
            </p:cNvPr>
            <p:cNvSpPr txBox="1"/>
            <p:nvPr/>
          </p:nvSpPr>
          <p:spPr>
            <a:xfrm>
              <a:off x="2822" y="78812"/>
              <a:ext cx="9144000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FIVE INSTALLATIONS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A29133-D599-4C6E-B801-6B7F1D5F3D4A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C8BD37-E6C8-4EB2-AE48-CACB03ECD882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B24B4-EBE5-4B15-900B-9C863C61D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67" t="40000" r="56667" b="46667"/>
          <a:stretch/>
        </p:blipFill>
        <p:spPr>
          <a:xfrm>
            <a:off x="274319" y="1213030"/>
            <a:ext cx="5350288" cy="541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369EFC4-7F3C-4C79-89C4-E460B70D8B5F}"/>
              </a:ext>
            </a:extLst>
          </p:cNvPr>
          <p:cNvGrpSpPr/>
          <p:nvPr/>
        </p:nvGrpSpPr>
        <p:grpSpPr>
          <a:xfrm>
            <a:off x="2655768" y="1447800"/>
            <a:ext cx="6019586" cy="1811633"/>
            <a:chOff x="2655768" y="1447800"/>
            <a:chExt cx="6019586" cy="1811633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AD97FFA0-31AC-4CF2-8DFE-205B79EC2BA2}"/>
                </a:ext>
              </a:extLst>
            </p:cNvPr>
            <p:cNvSpPr/>
            <p:nvPr/>
          </p:nvSpPr>
          <p:spPr>
            <a:xfrm rot="8000753">
              <a:off x="2663768" y="2881654"/>
              <a:ext cx="369779" cy="385780"/>
            </a:xfrm>
            <a:prstGeom prst="teardrop">
              <a:avLst>
                <a:gd name="adj" fmla="val 156431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A12F1FF-AC19-42B6-84F0-063A26D2F9DD}"/>
                </a:ext>
              </a:extLst>
            </p:cNvPr>
            <p:cNvSpPr/>
            <p:nvPr/>
          </p:nvSpPr>
          <p:spPr>
            <a:xfrm>
              <a:off x="5825309" y="1563683"/>
              <a:ext cx="398015" cy="381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ACDDDC-5624-4F56-942E-9324CEEACE26}"/>
                </a:ext>
              </a:extLst>
            </p:cNvPr>
            <p:cNvSpPr txBox="1"/>
            <p:nvPr/>
          </p:nvSpPr>
          <p:spPr>
            <a:xfrm>
              <a:off x="6435073" y="1447800"/>
              <a:ext cx="22402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BANGOR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10C2AA-61C2-4A86-915C-0DA0CC3112F8}"/>
              </a:ext>
            </a:extLst>
          </p:cNvPr>
          <p:cNvGrpSpPr/>
          <p:nvPr/>
        </p:nvGrpSpPr>
        <p:grpSpPr>
          <a:xfrm>
            <a:off x="3009389" y="3032851"/>
            <a:ext cx="5654919" cy="1920149"/>
            <a:chOff x="3009389" y="3032851"/>
            <a:chExt cx="5654919" cy="1920149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F0765915-9165-4ABA-96D3-593683E8345C}"/>
                </a:ext>
              </a:extLst>
            </p:cNvPr>
            <p:cNvSpPr/>
            <p:nvPr/>
          </p:nvSpPr>
          <p:spPr>
            <a:xfrm rot="8000753">
              <a:off x="3017389" y="3024851"/>
              <a:ext cx="369779" cy="385780"/>
            </a:xfrm>
            <a:prstGeom prst="teardrop">
              <a:avLst>
                <a:gd name="adj" fmla="val 156431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43013FC-B561-4A66-86AB-5EB193E74010}"/>
                </a:ext>
              </a:extLst>
            </p:cNvPr>
            <p:cNvGrpSpPr/>
            <p:nvPr/>
          </p:nvGrpSpPr>
          <p:grpSpPr>
            <a:xfrm>
              <a:off x="5825309" y="4399002"/>
              <a:ext cx="2838999" cy="553998"/>
              <a:chOff x="5825309" y="4399002"/>
              <a:chExt cx="2838999" cy="5539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F09173-8AB2-48F8-8F0E-6224F5BB0DD8}"/>
                  </a:ext>
                </a:extLst>
              </p:cNvPr>
              <p:cNvSpPr/>
              <p:nvPr/>
            </p:nvSpPr>
            <p:spPr>
              <a:xfrm>
                <a:off x="5825309" y="4478702"/>
                <a:ext cx="398015" cy="381000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EEA69E-8185-4825-9933-F8AFDC82373D}"/>
                  </a:ext>
                </a:extLst>
              </p:cNvPr>
              <p:cNvSpPr txBox="1"/>
              <p:nvPr/>
            </p:nvSpPr>
            <p:spPr>
              <a:xfrm>
                <a:off x="6424027" y="4399002"/>
                <a:ext cx="224028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KEYPORT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2AE6F7-A6BB-4887-AAFF-0FD530629FF4}"/>
              </a:ext>
            </a:extLst>
          </p:cNvPr>
          <p:cNvGrpSpPr/>
          <p:nvPr/>
        </p:nvGrpSpPr>
        <p:grpSpPr>
          <a:xfrm>
            <a:off x="2889969" y="2438400"/>
            <a:ext cx="6025431" cy="1533528"/>
            <a:chOff x="2889969" y="2438400"/>
            <a:chExt cx="6025431" cy="1533528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58D047E3-F98D-4B0C-ACDD-7C03CEF76309}"/>
                </a:ext>
              </a:extLst>
            </p:cNvPr>
            <p:cNvSpPr/>
            <p:nvPr/>
          </p:nvSpPr>
          <p:spPr>
            <a:xfrm rot="8000753">
              <a:off x="2897969" y="3594149"/>
              <a:ext cx="369779" cy="385780"/>
            </a:xfrm>
            <a:prstGeom prst="teardrop">
              <a:avLst>
                <a:gd name="adj" fmla="val 15643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4707A4D-3F88-468D-B9BA-8FE1D67D9169}"/>
                </a:ext>
              </a:extLst>
            </p:cNvPr>
            <p:cNvGrpSpPr/>
            <p:nvPr/>
          </p:nvGrpSpPr>
          <p:grpSpPr>
            <a:xfrm>
              <a:off x="5825310" y="2438400"/>
              <a:ext cx="3090090" cy="553998"/>
              <a:chOff x="5825310" y="2438400"/>
              <a:chExt cx="3090090" cy="5539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2808551-76B9-46E1-B62B-D6E7931FC3E3}"/>
                  </a:ext>
                </a:extLst>
              </p:cNvPr>
              <p:cNvSpPr/>
              <p:nvPr/>
            </p:nvSpPr>
            <p:spPr>
              <a:xfrm>
                <a:off x="5825310" y="2535356"/>
                <a:ext cx="398015" cy="381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81A95F-5E8F-4C44-9A2A-0A8A4CCDAA00}"/>
                  </a:ext>
                </a:extLst>
              </p:cNvPr>
              <p:cNvSpPr txBox="1"/>
              <p:nvPr/>
            </p:nvSpPr>
            <p:spPr>
              <a:xfrm>
                <a:off x="6424028" y="2438400"/>
                <a:ext cx="24913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BREMERTON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FB30CC-D9ED-4F23-BFC8-39374F3AC80C}"/>
              </a:ext>
            </a:extLst>
          </p:cNvPr>
          <p:cNvGrpSpPr/>
          <p:nvPr/>
        </p:nvGrpSpPr>
        <p:grpSpPr>
          <a:xfrm>
            <a:off x="2690966" y="3375400"/>
            <a:ext cx="6453034" cy="587000"/>
            <a:chOff x="2690966" y="3375400"/>
            <a:chExt cx="6453034" cy="58700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896D455C-0F78-493D-8512-D4D49DEA9BD4}"/>
                </a:ext>
              </a:extLst>
            </p:cNvPr>
            <p:cNvSpPr/>
            <p:nvPr/>
          </p:nvSpPr>
          <p:spPr>
            <a:xfrm rot="8000753">
              <a:off x="2698966" y="3367400"/>
              <a:ext cx="369779" cy="385780"/>
            </a:xfrm>
            <a:prstGeom prst="teardrop">
              <a:avLst>
                <a:gd name="adj" fmla="val 156431"/>
              </a:avLst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AF2E6E-C147-410B-8135-31FD34BE707C}"/>
                </a:ext>
              </a:extLst>
            </p:cNvPr>
            <p:cNvGrpSpPr/>
            <p:nvPr/>
          </p:nvGrpSpPr>
          <p:grpSpPr>
            <a:xfrm>
              <a:off x="5825310" y="3439180"/>
              <a:ext cx="3318690" cy="523220"/>
              <a:chOff x="5825310" y="3439180"/>
              <a:chExt cx="3318690" cy="52322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D409A83-3C2E-43A8-8FF0-74ABF73E4F27}"/>
                  </a:ext>
                </a:extLst>
              </p:cNvPr>
              <p:cNvSpPr/>
              <p:nvPr/>
            </p:nvSpPr>
            <p:spPr>
              <a:xfrm>
                <a:off x="5825310" y="3507029"/>
                <a:ext cx="398015" cy="381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5E8E3C-3AA5-4281-955A-3C5207639E40}"/>
                  </a:ext>
                </a:extLst>
              </p:cNvPr>
              <p:cNvSpPr txBox="1"/>
              <p:nvPr/>
            </p:nvSpPr>
            <p:spPr>
              <a:xfrm>
                <a:off x="6424027" y="3439180"/>
                <a:ext cx="27199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JACKSON</a:t>
                </a:r>
                <a:r>
                  <a:rPr lang="en-US" sz="2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PARK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D97DB2-B6C7-4F45-8D26-527F2217928A}"/>
              </a:ext>
            </a:extLst>
          </p:cNvPr>
          <p:cNvGrpSpPr/>
          <p:nvPr/>
        </p:nvGrpSpPr>
        <p:grpSpPr>
          <a:xfrm>
            <a:off x="3370731" y="3627176"/>
            <a:ext cx="5773269" cy="2316424"/>
            <a:chOff x="3370731" y="3627176"/>
            <a:chExt cx="5773269" cy="2316424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873E8C1B-B7E6-4E26-841B-E8CA34FD829A}"/>
                </a:ext>
              </a:extLst>
            </p:cNvPr>
            <p:cNvSpPr/>
            <p:nvPr/>
          </p:nvSpPr>
          <p:spPr>
            <a:xfrm rot="8000753">
              <a:off x="3378731" y="3619176"/>
              <a:ext cx="369779" cy="385780"/>
            </a:xfrm>
            <a:prstGeom prst="teardrop">
              <a:avLst>
                <a:gd name="adj" fmla="val 156431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508172-7DC4-4116-80AF-D94B18130E91}"/>
                </a:ext>
              </a:extLst>
            </p:cNvPr>
            <p:cNvGrpSpPr/>
            <p:nvPr/>
          </p:nvGrpSpPr>
          <p:grpSpPr>
            <a:xfrm>
              <a:off x="5825309" y="5389602"/>
              <a:ext cx="3318691" cy="553998"/>
              <a:chOff x="5825309" y="5389602"/>
              <a:chExt cx="3318691" cy="55399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D2C089D-E93E-43CF-8795-AD51F90158CD}"/>
                  </a:ext>
                </a:extLst>
              </p:cNvPr>
              <p:cNvSpPr/>
              <p:nvPr/>
            </p:nvSpPr>
            <p:spPr>
              <a:xfrm>
                <a:off x="5825309" y="5450375"/>
                <a:ext cx="398015" cy="381000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BEEAD9-CCE9-4DAE-B341-C207221C7258}"/>
                  </a:ext>
                </a:extLst>
              </p:cNvPr>
              <p:cNvSpPr txBox="1"/>
              <p:nvPr/>
            </p:nvSpPr>
            <p:spPr>
              <a:xfrm>
                <a:off x="6424027" y="5389602"/>
                <a:ext cx="271997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MANCHESTER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1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71E67E5-E494-448C-909A-51BE5B78B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7"/>
          <a:stretch/>
        </p:blipFill>
        <p:spPr>
          <a:xfrm>
            <a:off x="-2822" y="990600"/>
            <a:ext cx="9144000" cy="579763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4C0672A-077E-4B9B-B615-375E1243D403}"/>
              </a:ext>
            </a:extLst>
          </p:cNvPr>
          <p:cNvSpPr/>
          <p:nvPr/>
        </p:nvSpPr>
        <p:spPr>
          <a:xfrm>
            <a:off x="211948" y="1143000"/>
            <a:ext cx="8714459" cy="541919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39E7D0-F3D9-48A5-AD11-0FB997020178}"/>
              </a:ext>
            </a:extLst>
          </p:cNvPr>
          <p:cNvGrpSpPr/>
          <p:nvPr/>
        </p:nvGrpSpPr>
        <p:grpSpPr>
          <a:xfrm>
            <a:off x="2822" y="78812"/>
            <a:ext cx="9144000" cy="1477328"/>
            <a:chOff x="2822" y="78812"/>
            <a:chExt cx="9144000" cy="14773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1BD8AA-BC41-4A73-B755-17E304F3AFD3}"/>
                </a:ext>
              </a:extLst>
            </p:cNvPr>
            <p:cNvSpPr txBox="1"/>
            <p:nvPr/>
          </p:nvSpPr>
          <p:spPr>
            <a:xfrm>
              <a:off x="2822" y="78812"/>
              <a:ext cx="9144000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FIVE INSTALLATIONS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5158AF-1FBB-4FC0-85C7-7C38B5D59870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8E85FA-D727-41C9-8031-6DE5B156D3AF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A89E55-E8CA-42CA-BBE2-E20EF2C62A8D}"/>
              </a:ext>
            </a:extLst>
          </p:cNvPr>
          <p:cNvGrpSpPr/>
          <p:nvPr/>
        </p:nvGrpSpPr>
        <p:grpSpPr>
          <a:xfrm>
            <a:off x="6419368" y="2075068"/>
            <a:ext cx="2043571" cy="3344230"/>
            <a:chOff x="6419368" y="2075068"/>
            <a:chExt cx="2043571" cy="334423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731540A-88D3-44CA-87B9-14031C15BE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9368" y="2989468"/>
              <a:ext cx="1147810" cy="2429830"/>
            </a:xfrm>
            <a:prstGeom prst="line">
              <a:avLst/>
            </a:prstGeom>
            <a:ln w="28575">
              <a:solidFill>
                <a:srgbClr val="00206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52D5F19-3C24-4DC9-8C45-EF6906C75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440" r="16440"/>
            <a:stretch/>
          </p:blipFill>
          <p:spPr>
            <a:xfrm>
              <a:off x="6634139" y="2075068"/>
              <a:ext cx="1828800" cy="182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1D3939E-102C-4AD8-A121-98A7988F19E1}"/>
              </a:ext>
            </a:extLst>
          </p:cNvPr>
          <p:cNvGrpSpPr/>
          <p:nvPr/>
        </p:nvGrpSpPr>
        <p:grpSpPr>
          <a:xfrm>
            <a:off x="4569177" y="2266646"/>
            <a:ext cx="2754348" cy="4055877"/>
            <a:chOff x="4569177" y="2266646"/>
            <a:chExt cx="2754348" cy="40558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6A27229-2C4C-434C-A7D4-499749AD910A}"/>
                </a:ext>
              </a:extLst>
            </p:cNvPr>
            <p:cNvCxnSpPr>
              <a:cxnSpLocks/>
            </p:cNvCxnSpPr>
            <p:nvPr/>
          </p:nvCxnSpPr>
          <p:spPr>
            <a:xfrm>
              <a:off x="4569177" y="2266646"/>
              <a:ext cx="1837196" cy="3152652"/>
            </a:xfrm>
            <a:prstGeom prst="line">
              <a:avLst/>
            </a:prstGeom>
            <a:ln w="28575">
              <a:solidFill>
                <a:srgbClr val="00206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DBB30DA-7DBA-4683-8669-225F9DD96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77" r="16677"/>
            <a:stretch/>
          </p:blipFill>
          <p:spPr>
            <a:xfrm>
              <a:off x="5494725" y="4493723"/>
              <a:ext cx="1828800" cy="182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CA17D95-2EFE-4F58-8CCD-52D79B7CD531}"/>
              </a:ext>
            </a:extLst>
          </p:cNvPr>
          <p:cNvGrpSpPr/>
          <p:nvPr/>
        </p:nvGrpSpPr>
        <p:grpSpPr>
          <a:xfrm>
            <a:off x="2697174" y="1352246"/>
            <a:ext cx="2786403" cy="4058585"/>
            <a:chOff x="2697174" y="1352246"/>
            <a:chExt cx="2786403" cy="405858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D4C9E29-F181-4710-8737-BDC7C49FB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174" y="2266646"/>
              <a:ext cx="1872003" cy="3144185"/>
            </a:xfrm>
            <a:prstGeom prst="line">
              <a:avLst/>
            </a:prstGeom>
            <a:ln w="28575">
              <a:solidFill>
                <a:srgbClr val="00206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63B3D80-1507-4AF2-B830-8AA6D9651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14" r="16714"/>
            <a:stretch/>
          </p:blipFill>
          <p:spPr>
            <a:xfrm>
              <a:off x="3654777" y="1352246"/>
              <a:ext cx="1828800" cy="182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3B8187F-18AE-4114-8025-2B979B599B57}"/>
              </a:ext>
            </a:extLst>
          </p:cNvPr>
          <p:cNvGrpSpPr/>
          <p:nvPr/>
        </p:nvGrpSpPr>
        <p:grpSpPr>
          <a:xfrm>
            <a:off x="1599683" y="2991001"/>
            <a:ext cx="2011891" cy="3334230"/>
            <a:chOff x="1599683" y="2991001"/>
            <a:chExt cx="2011891" cy="333423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5BC6D2-249B-4B91-8C52-B4D1D6295D48}"/>
                </a:ext>
              </a:extLst>
            </p:cNvPr>
            <p:cNvCxnSpPr>
              <a:cxnSpLocks/>
            </p:cNvCxnSpPr>
            <p:nvPr/>
          </p:nvCxnSpPr>
          <p:spPr>
            <a:xfrm>
              <a:off x="1599683" y="2991001"/>
              <a:ext cx="1097491" cy="2428297"/>
            </a:xfrm>
            <a:prstGeom prst="line">
              <a:avLst/>
            </a:prstGeom>
            <a:ln w="28575">
              <a:solidFill>
                <a:srgbClr val="00206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29DBCD2-F9E5-40FF-A58E-AB3C76BC2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66" r="17066"/>
            <a:stretch/>
          </p:blipFill>
          <p:spPr>
            <a:xfrm>
              <a:off x="1782774" y="4496431"/>
              <a:ext cx="1828800" cy="182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E936C15-EBAB-4B0B-A9EA-9432150A1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25" t="-325" r="19623" b="325"/>
          <a:stretch/>
        </p:blipFill>
        <p:spPr>
          <a:xfrm>
            <a:off x="689914" y="2076601"/>
            <a:ext cx="1828800" cy="1828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81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ADC5BEE1-30A1-4038-9966-C5887F709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77" b="-4378"/>
          <a:stretch/>
        </p:blipFill>
        <p:spPr bwMode="auto">
          <a:xfrm>
            <a:off x="0" y="685800"/>
            <a:ext cx="9144000" cy="61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9810CC-2D60-4920-8DD8-0EE46C884625}"/>
              </a:ext>
            </a:extLst>
          </p:cNvPr>
          <p:cNvGrpSpPr/>
          <p:nvPr/>
        </p:nvGrpSpPr>
        <p:grpSpPr>
          <a:xfrm>
            <a:off x="2822" y="78812"/>
            <a:ext cx="9144000" cy="1477328"/>
            <a:chOff x="2822" y="78812"/>
            <a:chExt cx="9144000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2FDE12-4625-404E-BBDC-0A2FCB8971C5}"/>
                </a:ext>
              </a:extLst>
            </p:cNvPr>
            <p:cNvSpPr txBox="1"/>
            <p:nvPr/>
          </p:nvSpPr>
          <p:spPr>
            <a:xfrm>
              <a:off x="2822" y="78812"/>
              <a:ext cx="9144000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LANDSCAPE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F4678-8221-4209-8516-0DFED4A1BF81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AB5A2F-4744-4CAF-B4A8-FC7E9E0B282E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81613F-5427-4941-B6D9-30F8D9122129}"/>
              </a:ext>
            </a:extLst>
          </p:cNvPr>
          <p:cNvGrpSpPr/>
          <p:nvPr/>
        </p:nvGrpSpPr>
        <p:grpSpPr>
          <a:xfrm>
            <a:off x="3200400" y="1842077"/>
            <a:ext cx="2743200" cy="3415723"/>
            <a:chOff x="3200400" y="1842077"/>
            <a:chExt cx="2743200" cy="341572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3E2C79-FF15-456D-9BE4-469968D74A3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843804"/>
              <a:ext cx="0" cy="3413996"/>
            </a:xfrm>
            <a:prstGeom prst="line">
              <a:avLst/>
            </a:prstGeom>
            <a:ln w="28575"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B304DD4-7DCD-42DA-9375-6029731A5A5B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1842077"/>
              <a:ext cx="2743200" cy="0"/>
            </a:xfrm>
            <a:prstGeom prst="line">
              <a:avLst/>
            </a:prstGeom>
            <a:ln w="19050"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1DF53FE-6247-4F0E-8A43-DC82C92B26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257800"/>
              <a:ext cx="2743200" cy="0"/>
            </a:xfrm>
            <a:prstGeom prst="line">
              <a:avLst/>
            </a:prstGeom>
            <a:ln w="19050"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150272-FC8B-43DD-B1FC-F2B82D4DF4DD}"/>
              </a:ext>
            </a:extLst>
          </p:cNvPr>
          <p:cNvGrpSpPr/>
          <p:nvPr/>
        </p:nvGrpSpPr>
        <p:grpSpPr>
          <a:xfrm>
            <a:off x="40471" y="1223539"/>
            <a:ext cx="3883838" cy="1219199"/>
            <a:chOff x="40471" y="1223539"/>
            <a:chExt cx="3883838" cy="12191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90738A8-51A5-46AA-8BA9-E9144622AB4C}"/>
                </a:ext>
              </a:extLst>
            </p:cNvPr>
            <p:cNvGrpSpPr/>
            <p:nvPr/>
          </p:nvGrpSpPr>
          <p:grpSpPr>
            <a:xfrm>
              <a:off x="2552714" y="1223539"/>
              <a:ext cx="1371595" cy="1219199"/>
              <a:chOff x="1614143" y="1232477"/>
              <a:chExt cx="1371595" cy="12191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0198AB-270D-48F4-81CD-9EF7F5756231}"/>
                  </a:ext>
                </a:extLst>
              </p:cNvPr>
              <p:cNvSpPr/>
              <p:nvPr/>
            </p:nvSpPr>
            <p:spPr>
              <a:xfrm>
                <a:off x="1614143" y="1232477"/>
                <a:ext cx="1371595" cy="121919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5CD34CB-B40B-4839-BE5E-90AD4CB31830}"/>
                  </a:ext>
                </a:extLst>
              </p:cNvPr>
              <p:cNvGrpSpPr/>
              <p:nvPr/>
            </p:nvGrpSpPr>
            <p:grpSpPr>
              <a:xfrm>
                <a:off x="1846648" y="1395656"/>
                <a:ext cx="914400" cy="914400"/>
                <a:chOff x="1846648" y="1395656"/>
                <a:chExt cx="914400" cy="914400"/>
              </a:xfrm>
            </p:grpSpPr>
            <p:sp>
              <p:nvSpPr>
                <p:cNvPr id="19" name="AutoShape 52">
                  <a:extLst>
                    <a:ext uri="{FF2B5EF4-FFF2-40B4-BE49-F238E27FC236}">
                      <a16:creationId xmlns:a16="http://schemas.microsoft.com/office/drawing/2014/main" id="{A29D84FE-E72A-40E8-B879-FA421F294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648" y="1395656"/>
                  <a:ext cx="914400" cy="91440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/>
                </a:p>
              </p:txBody>
            </p:sp>
            <p:sp>
              <p:nvSpPr>
                <p:cNvPr id="20" name="AutoShape 53">
                  <a:extLst>
                    <a:ext uri="{FF2B5EF4-FFF2-40B4-BE49-F238E27FC236}">
                      <a16:creationId xmlns:a16="http://schemas.microsoft.com/office/drawing/2014/main" id="{A11E87CC-8BDE-4527-AB4F-37383D6FF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531" y="1709839"/>
                  <a:ext cx="246967" cy="256343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/>
                </a:p>
              </p:txBody>
            </p:sp>
            <p:sp>
              <p:nvSpPr>
                <p:cNvPr id="21" name="AutoShape 54">
                  <a:extLst>
                    <a:ext uri="{FF2B5EF4-FFF2-40B4-BE49-F238E27FC236}">
                      <a16:creationId xmlns:a16="http://schemas.microsoft.com/office/drawing/2014/main" id="{D86BCF2E-36CB-47C9-891F-2A08A1CFC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827" y="2024015"/>
                  <a:ext cx="139114" cy="145364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/>
                </a:p>
              </p:txBody>
            </p:sp>
            <p:sp>
              <p:nvSpPr>
                <p:cNvPr id="22" name="AutoShape 55">
                  <a:extLst>
                    <a:ext uri="{FF2B5EF4-FFF2-40B4-BE49-F238E27FC236}">
                      <a16:creationId xmlns:a16="http://schemas.microsoft.com/office/drawing/2014/main" id="{8DDBAFB9-573E-4212-A28B-534490E15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636" y="1537897"/>
                  <a:ext cx="140676" cy="14692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/>
                </a:p>
              </p:txBody>
            </p: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E5A0B3-66F1-46AF-8762-29503066AF37}"/>
                </a:ext>
              </a:extLst>
            </p:cNvPr>
            <p:cNvSpPr txBox="1"/>
            <p:nvPr/>
          </p:nvSpPr>
          <p:spPr>
            <a:xfrm>
              <a:off x="40471" y="1552912"/>
              <a:ext cx="2743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$10.6 BILLION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30E0B4-E73F-4539-A234-5A4A93B4BE51}"/>
              </a:ext>
            </a:extLst>
          </p:cNvPr>
          <p:cNvGrpSpPr/>
          <p:nvPr/>
        </p:nvGrpSpPr>
        <p:grpSpPr>
          <a:xfrm>
            <a:off x="5216010" y="1223539"/>
            <a:ext cx="4052620" cy="1219199"/>
            <a:chOff x="5216010" y="1223539"/>
            <a:chExt cx="4052620" cy="121919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05CE6E-C089-4AC6-A908-878D8A4D0F2E}"/>
                </a:ext>
              </a:extLst>
            </p:cNvPr>
            <p:cNvGrpSpPr/>
            <p:nvPr/>
          </p:nvGrpSpPr>
          <p:grpSpPr>
            <a:xfrm>
              <a:off x="5216010" y="1223539"/>
              <a:ext cx="1371595" cy="1219199"/>
              <a:chOff x="6141884" y="1232477"/>
              <a:chExt cx="1371595" cy="121919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297DE65-1D2B-426C-974D-E2FE885FB80E}"/>
                  </a:ext>
                </a:extLst>
              </p:cNvPr>
              <p:cNvSpPr/>
              <p:nvPr/>
            </p:nvSpPr>
            <p:spPr>
              <a:xfrm>
                <a:off x="6141884" y="1232477"/>
                <a:ext cx="1371595" cy="1219199"/>
              </a:xfrm>
              <a:prstGeom prst="rect">
                <a:avLst/>
              </a:prstGeom>
              <a:solidFill>
                <a:srgbClr val="9848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14E1395-67B5-4C2A-8A0D-DD86A3C0267F}"/>
                  </a:ext>
                </a:extLst>
              </p:cNvPr>
              <p:cNvGrpSpPr/>
              <p:nvPr/>
            </p:nvGrpSpPr>
            <p:grpSpPr>
              <a:xfrm>
                <a:off x="6370483" y="1395656"/>
                <a:ext cx="914400" cy="914400"/>
                <a:chOff x="9079439" y="89225"/>
                <a:chExt cx="457199" cy="488068"/>
              </a:xfrm>
              <a:solidFill>
                <a:schemeClr val="bg1"/>
              </a:solidFill>
            </p:grpSpPr>
            <p:sp>
              <p:nvSpPr>
                <p:cNvPr id="25" name="AutoShape 78">
                  <a:extLst>
                    <a:ext uri="{FF2B5EF4-FFF2-40B4-BE49-F238E27FC236}">
                      <a16:creationId xmlns:a16="http://schemas.microsoft.com/office/drawing/2014/main" id="{6CA66D5D-677B-4951-8803-EC14FA2EF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9439" y="89225"/>
                  <a:ext cx="457199" cy="48806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18900"/>
                      </a:moveTo>
                      <a:cubicBezTo>
                        <a:pt x="20160" y="19643"/>
                        <a:pt x="19513" y="20249"/>
                        <a:pt x="18720" y="20249"/>
                      </a:cubicBezTo>
                      <a:lnTo>
                        <a:pt x="2880" y="20249"/>
                      </a:lnTo>
                      <a:cubicBezTo>
                        <a:pt x="2086" y="20249"/>
                        <a:pt x="1440" y="19643"/>
                        <a:pt x="1440" y="18900"/>
                      </a:cubicBezTo>
                      <a:lnTo>
                        <a:pt x="1440" y="2700"/>
                      </a:lnTo>
                      <a:cubicBezTo>
                        <a:pt x="1440" y="1955"/>
                        <a:pt x="2086" y="1350"/>
                        <a:pt x="2880" y="1350"/>
                      </a:cubicBezTo>
                      <a:lnTo>
                        <a:pt x="18720" y="1350"/>
                      </a:lnTo>
                      <a:cubicBezTo>
                        <a:pt x="19513" y="1350"/>
                        <a:pt x="20160" y="1955"/>
                        <a:pt x="20160" y="2700"/>
                      </a:cubicBezTo>
                      <a:cubicBezTo>
                        <a:pt x="20160" y="2700"/>
                        <a:pt x="20160" y="18900"/>
                        <a:pt x="20160" y="18900"/>
                      </a:cubicBezTo>
                      <a:close/>
                      <a:moveTo>
                        <a:pt x="18720" y="0"/>
                      </a:moveTo>
                      <a:lnTo>
                        <a:pt x="2880" y="0"/>
                      </a:lnTo>
                      <a:cubicBezTo>
                        <a:pt x="1289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1289" y="21599"/>
                        <a:pt x="2880" y="21599"/>
                      </a:cubicBezTo>
                      <a:lnTo>
                        <a:pt x="18720" y="21599"/>
                      </a:lnTo>
                      <a:cubicBezTo>
                        <a:pt x="20310" y="21599"/>
                        <a:pt x="21599" y="20391"/>
                        <a:pt x="21599" y="18900"/>
                      </a:cubicBezTo>
                      <a:lnTo>
                        <a:pt x="21599" y="2700"/>
                      </a:lnTo>
                      <a:cubicBezTo>
                        <a:pt x="21599" y="1208"/>
                        <a:pt x="20310" y="0"/>
                        <a:pt x="187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" name="AutoShape 79">
                  <a:extLst>
                    <a:ext uri="{FF2B5EF4-FFF2-40B4-BE49-F238E27FC236}">
                      <a16:creationId xmlns:a16="http://schemas.microsoft.com/office/drawing/2014/main" id="{697302EB-C923-484C-BE89-FCFF0E6AF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0343" y="150127"/>
                  <a:ext cx="335391" cy="30535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418" y="20519"/>
                      </a:moveTo>
                      <a:lnTo>
                        <a:pt x="14053" y="16248"/>
                      </a:lnTo>
                      <a:lnTo>
                        <a:pt x="16690" y="12959"/>
                      </a:lnTo>
                      <a:lnTo>
                        <a:pt x="20618" y="17689"/>
                      </a:lnTo>
                      <a:lnTo>
                        <a:pt x="20618" y="20519"/>
                      </a:lnTo>
                      <a:cubicBezTo>
                        <a:pt x="20618" y="20519"/>
                        <a:pt x="17418" y="20519"/>
                        <a:pt x="17418" y="20519"/>
                      </a:cubicBezTo>
                      <a:close/>
                      <a:moveTo>
                        <a:pt x="981" y="11446"/>
                      </a:moveTo>
                      <a:lnTo>
                        <a:pt x="4909" y="6479"/>
                      </a:lnTo>
                      <a:lnTo>
                        <a:pt x="12828" y="16353"/>
                      </a:lnTo>
                      <a:lnTo>
                        <a:pt x="13398" y="17064"/>
                      </a:lnTo>
                      <a:lnTo>
                        <a:pt x="16109" y="20519"/>
                      </a:lnTo>
                      <a:lnTo>
                        <a:pt x="981" y="20519"/>
                      </a:lnTo>
                      <a:cubicBezTo>
                        <a:pt x="981" y="20519"/>
                        <a:pt x="981" y="11446"/>
                        <a:pt x="981" y="11446"/>
                      </a:cubicBezTo>
                      <a:close/>
                      <a:moveTo>
                        <a:pt x="20618" y="1080"/>
                      </a:moveTo>
                      <a:lnTo>
                        <a:pt x="20618" y="16058"/>
                      </a:lnTo>
                      <a:lnTo>
                        <a:pt x="17427" y="12244"/>
                      </a:lnTo>
                      <a:cubicBezTo>
                        <a:pt x="17240" y="12012"/>
                        <a:pt x="16972" y="11879"/>
                        <a:pt x="16690" y="11879"/>
                      </a:cubicBezTo>
                      <a:cubicBezTo>
                        <a:pt x="16409" y="11879"/>
                        <a:pt x="16141" y="12012"/>
                        <a:pt x="15954" y="12244"/>
                      </a:cubicBezTo>
                      <a:lnTo>
                        <a:pt x="13399" y="15432"/>
                      </a:lnTo>
                      <a:lnTo>
                        <a:pt x="5645" y="5764"/>
                      </a:lnTo>
                      <a:cubicBezTo>
                        <a:pt x="5458" y="5532"/>
                        <a:pt x="5190" y="5400"/>
                        <a:pt x="4909" y="5400"/>
                      </a:cubicBezTo>
                      <a:cubicBezTo>
                        <a:pt x="4627" y="5400"/>
                        <a:pt x="4359" y="5532"/>
                        <a:pt x="4172" y="5764"/>
                      </a:cubicBezTo>
                      <a:lnTo>
                        <a:pt x="981" y="9812"/>
                      </a:lnTo>
                      <a:lnTo>
                        <a:pt x="981" y="1080"/>
                      </a:lnTo>
                      <a:cubicBezTo>
                        <a:pt x="981" y="1080"/>
                        <a:pt x="20618" y="1080"/>
                        <a:pt x="20618" y="1080"/>
                      </a:cubicBezTo>
                      <a:close/>
                      <a:moveTo>
                        <a:pt x="20618" y="0"/>
                      </a:moveTo>
                      <a:lnTo>
                        <a:pt x="981" y="0"/>
                      </a:lnTo>
                      <a:cubicBezTo>
                        <a:pt x="439" y="0"/>
                        <a:pt x="0" y="483"/>
                        <a:pt x="0" y="1080"/>
                      </a:cubicBezTo>
                      <a:lnTo>
                        <a:pt x="0" y="20519"/>
                      </a:lnTo>
                      <a:cubicBezTo>
                        <a:pt x="0" y="21116"/>
                        <a:pt x="439" y="21599"/>
                        <a:pt x="981" y="21599"/>
                      </a:cubicBezTo>
                      <a:lnTo>
                        <a:pt x="20618" y="21599"/>
                      </a:lnTo>
                      <a:cubicBezTo>
                        <a:pt x="21160" y="21599"/>
                        <a:pt x="21600" y="21116"/>
                        <a:pt x="21600" y="20519"/>
                      </a:cubicBezTo>
                      <a:lnTo>
                        <a:pt x="21600" y="1080"/>
                      </a:lnTo>
                      <a:cubicBezTo>
                        <a:pt x="21600" y="483"/>
                        <a:pt x="21160" y="0"/>
                        <a:pt x="2061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AutoShape 80">
                  <a:extLst>
                    <a:ext uri="{FF2B5EF4-FFF2-40B4-BE49-F238E27FC236}">
                      <a16:creationId xmlns:a16="http://schemas.microsoft.com/office/drawing/2014/main" id="{CA670F06-D355-450E-8D57-E6123FEE7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3052" y="196014"/>
                  <a:ext cx="91773" cy="9177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3600"/>
                      </a:moveTo>
                      <a:cubicBezTo>
                        <a:pt x="14769" y="3600"/>
                        <a:pt x="17999" y="6827"/>
                        <a:pt x="17999" y="10800"/>
                      </a:cubicBezTo>
                      <a:cubicBezTo>
                        <a:pt x="17999" y="14769"/>
                        <a:pt x="14769" y="18000"/>
                        <a:pt x="10800" y="18000"/>
                      </a:cubicBezTo>
                      <a:cubicBezTo>
                        <a:pt x="6830" y="18000"/>
                        <a:pt x="3600" y="14769"/>
                        <a:pt x="3600" y="10800"/>
                      </a:cubicBezTo>
                      <a:cubicBezTo>
                        <a:pt x="3600" y="6827"/>
                        <a:pt x="6830" y="3600"/>
                        <a:pt x="10800" y="3600"/>
                      </a:cubicBezTo>
                      <a:moveTo>
                        <a:pt x="10800" y="21599"/>
                      </a:moveTo>
                      <a:cubicBezTo>
                        <a:pt x="16766" y="21599"/>
                        <a:pt x="21600" y="16762"/>
                        <a:pt x="21600" y="10800"/>
                      </a:cubicBezTo>
                      <a:cubicBezTo>
                        <a:pt x="21600" y="4833"/>
                        <a:pt x="16766" y="0"/>
                        <a:pt x="10800" y="0"/>
                      </a:cubicBezTo>
                      <a:cubicBezTo>
                        <a:pt x="4833" y="0"/>
                        <a:pt x="0" y="4833"/>
                        <a:pt x="0" y="10800"/>
                      </a:cubicBezTo>
                      <a:cubicBezTo>
                        <a:pt x="0" y="16762"/>
                        <a:pt x="4833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9585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EC4255-2FC7-473C-8EC4-F7C1236A54ED}"/>
                </a:ext>
              </a:extLst>
            </p:cNvPr>
            <p:cNvSpPr txBox="1"/>
            <p:nvPr/>
          </p:nvSpPr>
          <p:spPr>
            <a:xfrm>
              <a:off x="6587605" y="1552912"/>
              <a:ext cx="268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12,348 ACRES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F33F55-2C04-46FC-BA87-4ADEF909BDA3}"/>
              </a:ext>
            </a:extLst>
          </p:cNvPr>
          <p:cNvGrpSpPr/>
          <p:nvPr/>
        </p:nvGrpSpPr>
        <p:grpSpPr>
          <a:xfrm>
            <a:off x="5216011" y="4648199"/>
            <a:ext cx="4052618" cy="1219199"/>
            <a:chOff x="5216011" y="4648199"/>
            <a:chExt cx="4052618" cy="12191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2842FA-7922-4472-B283-4AFBDCB4CF7B}"/>
                </a:ext>
              </a:extLst>
            </p:cNvPr>
            <p:cNvGrpSpPr/>
            <p:nvPr/>
          </p:nvGrpSpPr>
          <p:grpSpPr>
            <a:xfrm>
              <a:off x="5216011" y="4648199"/>
              <a:ext cx="1371595" cy="1219199"/>
              <a:chOff x="6141883" y="4648199"/>
              <a:chExt cx="1371595" cy="121919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E436915-944E-4AF5-955B-F21537F29204}"/>
                  </a:ext>
                </a:extLst>
              </p:cNvPr>
              <p:cNvSpPr/>
              <p:nvPr/>
            </p:nvSpPr>
            <p:spPr>
              <a:xfrm>
                <a:off x="6141883" y="4648199"/>
                <a:ext cx="1371595" cy="1219199"/>
              </a:xfrm>
              <a:prstGeom prst="rect">
                <a:avLst/>
              </a:prstGeom>
              <a:solidFill>
                <a:srgbClr val="4A4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00">
                <a:extLst>
                  <a:ext uri="{FF2B5EF4-FFF2-40B4-BE49-F238E27FC236}">
                    <a16:creationId xmlns:a16="http://schemas.microsoft.com/office/drawing/2014/main" id="{1BC73675-0F18-4456-A82A-041F20CC6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0483" y="4800600"/>
                <a:ext cx="914400" cy="914400"/>
              </a:xfrm>
              <a:custGeom>
                <a:avLst/>
                <a:gdLst>
                  <a:gd name="T0" fmla="*/ 9 w 29"/>
                  <a:gd name="T1" fmla="*/ 30 h 36"/>
                  <a:gd name="T2" fmla="*/ 9 w 29"/>
                  <a:gd name="T3" fmla="*/ 27 h 36"/>
                  <a:gd name="T4" fmla="*/ 8 w 29"/>
                  <a:gd name="T5" fmla="*/ 24 h 36"/>
                  <a:gd name="T6" fmla="*/ 8 w 29"/>
                  <a:gd name="T7" fmla="*/ 22 h 36"/>
                  <a:gd name="T8" fmla="*/ 9 w 29"/>
                  <a:gd name="T9" fmla="*/ 16 h 36"/>
                  <a:gd name="T10" fmla="*/ 4 w 29"/>
                  <a:gd name="T11" fmla="*/ 16 h 36"/>
                  <a:gd name="T12" fmla="*/ 4 w 29"/>
                  <a:gd name="T13" fmla="*/ 16 h 36"/>
                  <a:gd name="T14" fmla="*/ 2 w 29"/>
                  <a:gd name="T15" fmla="*/ 18 h 36"/>
                  <a:gd name="T16" fmla="*/ 0 w 29"/>
                  <a:gd name="T17" fmla="*/ 36 h 36"/>
                  <a:gd name="T18" fmla="*/ 29 w 29"/>
                  <a:gd name="T19" fmla="*/ 34 h 36"/>
                  <a:gd name="T20" fmla="*/ 29 w 29"/>
                  <a:gd name="T21" fmla="*/ 36 h 36"/>
                  <a:gd name="T22" fmla="*/ 14 w 29"/>
                  <a:gd name="T23" fmla="*/ 7 h 36"/>
                  <a:gd name="T24" fmla="*/ 14 w 29"/>
                  <a:gd name="T25" fmla="*/ 4 h 36"/>
                  <a:gd name="T26" fmla="*/ 15 w 29"/>
                  <a:gd name="T27" fmla="*/ 0 h 36"/>
                  <a:gd name="T28" fmla="*/ 15 w 29"/>
                  <a:gd name="T29" fmla="*/ 4 h 36"/>
                  <a:gd name="T30" fmla="*/ 16 w 29"/>
                  <a:gd name="T31" fmla="*/ 7 h 36"/>
                  <a:gd name="T32" fmla="*/ 17 w 29"/>
                  <a:gd name="T33" fmla="*/ 9 h 36"/>
                  <a:gd name="T34" fmla="*/ 19 w 29"/>
                  <a:gd name="T35" fmla="*/ 11 h 36"/>
                  <a:gd name="T36" fmla="*/ 11 w 29"/>
                  <a:gd name="T37" fmla="*/ 33 h 36"/>
                  <a:gd name="T38" fmla="*/ 11 w 29"/>
                  <a:gd name="T39" fmla="*/ 10 h 36"/>
                  <a:gd name="T40" fmla="*/ 12 w 29"/>
                  <a:gd name="T41" fmla="*/ 7 h 36"/>
                  <a:gd name="T42" fmla="*/ 15 w 29"/>
                  <a:gd name="T43" fmla="*/ 13 h 36"/>
                  <a:gd name="T44" fmla="*/ 18 w 29"/>
                  <a:gd name="T45" fmla="*/ 13 h 36"/>
                  <a:gd name="T46" fmla="*/ 15 w 29"/>
                  <a:gd name="T47" fmla="*/ 21 h 36"/>
                  <a:gd name="T48" fmla="*/ 15 w 29"/>
                  <a:gd name="T49" fmla="*/ 18 h 36"/>
                  <a:gd name="T50" fmla="*/ 18 w 29"/>
                  <a:gd name="T51" fmla="*/ 26 h 36"/>
                  <a:gd name="T52" fmla="*/ 15 w 29"/>
                  <a:gd name="T53" fmla="*/ 28 h 36"/>
                  <a:gd name="T54" fmla="*/ 18 w 29"/>
                  <a:gd name="T55" fmla="*/ 28 h 36"/>
                  <a:gd name="T56" fmla="*/ 14 w 29"/>
                  <a:gd name="T57" fmla="*/ 28 h 36"/>
                  <a:gd name="T58" fmla="*/ 14 w 29"/>
                  <a:gd name="T59" fmla="*/ 31 h 36"/>
                  <a:gd name="T60" fmla="*/ 11 w 29"/>
                  <a:gd name="T61" fmla="*/ 23 h 36"/>
                  <a:gd name="T62" fmla="*/ 14 w 29"/>
                  <a:gd name="T63" fmla="*/ 21 h 36"/>
                  <a:gd name="T64" fmla="*/ 11 w 29"/>
                  <a:gd name="T65" fmla="*/ 21 h 36"/>
                  <a:gd name="T66" fmla="*/ 14 w 29"/>
                  <a:gd name="T67" fmla="*/ 13 h 36"/>
                  <a:gd name="T68" fmla="*/ 14 w 29"/>
                  <a:gd name="T69" fmla="*/ 17 h 36"/>
                  <a:gd name="T70" fmla="*/ 20 w 29"/>
                  <a:gd name="T71" fmla="*/ 30 h 36"/>
                  <a:gd name="T72" fmla="*/ 20 w 29"/>
                  <a:gd name="T73" fmla="*/ 28 h 36"/>
                  <a:gd name="T74" fmla="*/ 22 w 29"/>
                  <a:gd name="T75" fmla="*/ 24 h 36"/>
                  <a:gd name="T76" fmla="*/ 22 w 29"/>
                  <a:gd name="T77" fmla="*/ 23 h 36"/>
                  <a:gd name="T78" fmla="*/ 20 w 29"/>
                  <a:gd name="T79" fmla="*/ 18 h 36"/>
                  <a:gd name="T80" fmla="*/ 25 w 29"/>
                  <a:gd name="T81" fmla="*/ 19 h 36"/>
                  <a:gd name="T82" fmla="*/ 26 w 29"/>
                  <a:gd name="T83" fmla="*/ 33 h 36"/>
                  <a:gd name="T84" fmla="*/ 25 w 29"/>
                  <a:gd name="T85" fmla="*/ 30 h 36"/>
                  <a:gd name="T86" fmla="*/ 22 w 29"/>
                  <a:gd name="T87" fmla="*/ 30 h 36"/>
                  <a:gd name="T88" fmla="*/ 25 w 29"/>
                  <a:gd name="T89" fmla="*/ 24 h 36"/>
                  <a:gd name="T90" fmla="*/ 22 w 29"/>
                  <a:gd name="T91" fmla="*/ 23 h 36"/>
                  <a:gd name="T92" fmla="*/ 22 w 29"/>
                  <a:gd name="T93" fmla="*/ 21 h 36"/>
                  <a:gd name="T94" fmla="*/ 4 w 29"/>
                  <a:gd name="T95" fmla="*/ 27 h 36"/>
                  <a:gd name="T96" fmla="*/ 4 w 29"/>
                  <a:gd name="T97" fmla="*/ 30 h 36"/>
                  <a:gd name="T98" fmla="*/ 7 w 29"/>
                  <a:gd name="T99" fmla="*/ 20 h 36"/>
                  <a:gd name="T100" fmla="*/ 4 w 29"/>
                  <a:gd name="T101" fmla="*/ 26 h 36"/>
                  <a:gd name="T102" fmla="*/ 7 w 29"/>
                  <a:gd name="T103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" h="36">
                    <a:moveTo>
                      <a:pt x="3" y="33"/>
                    </a:moveTo>
                    <a:cubicBezTo>
                      <a:pt x="6" y="33"/>
                      <a:pt x="0" y="33"/>
                      <a:pt x="9" y="3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3"/>
                      <a:pt x="2" y="28"/>
                      <a:pt x="2" y="33"/>
                    </a:cubicBezTo>
                    <a:cubicBezTo>
                      <a:pt x="2" y="33"/>
                      <a:pt x="3" y="33"/>
                      <a:pt x="3" y="33"/>
                    </a:cubicBezTo>
                    <a:close/>
                    <a:moveTo>
                      <a:pt x="0" y="36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5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lose/>
                    <a:moveTo>
                      <a:pt x="14" y="7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1" y="33"/>
                      <a:pt x="13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  <a:moveTo>
                      <a:pt x="15" y="13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15" y="18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5" y="18"/>
                      <a:pt x="15" y="18"/>
                      <a:pt x="15" y="18"/>
                    </a:cubicBezTo>
                    <a:close/>
                    <a:moveTo>
                      <a:pt x="15" y="23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5" y="23"/>
                      <a:pt x="15" y="23"/>
                      <a:pt x="15" y="23"/>
                    </a:cubicBezTo>
                    <a:close/>
                    <a:moveTo>
                      <a:pt x="15" y="28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5" y="28"/>
                      <a:pt x="15" y="28"/>
                      <a:pt x="15" y="28"/>
                    </a:cubicBezTo>
                    <a:close/>
                    <a:moveTo>
                      <a:pt x="14" y="31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31"/>
                      <a:pt x="14" y="31"/>
                      <a:pt x="14" y="31"/>
                    </a:cubicBezTo>
                    <a:close/>
                    <a:moveTo>
                      <a:pt x="14" y="26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4" y="26"/>
                      <a:pt x="14" y="26"/>
                      <a:pt x="14" y="26"/>
                    </a:cubicBezTo>
                    <a:close/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  <a:moveTo>
                      <a:pt x="14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4" y="17"/>
                      <a:pt x="14" y="17"/>
                      <a:pt x="14" y="17"/>
                    </a:cubicBezTo>
                    <a:close/>
                    <a:moveTo>
                      <a:pt x="26" y="33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3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lose/>
                    <a:moveTo>
                      <a:pt x="22" y="30"/>
                    </a:move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30"/>
                      <a:pt x="22" y="30"/>
                      <a:pt x="22" y="30"/>
                    </a:cubicBezTo>
                    <a:close/>
                    <a:moveTo>
                      <a:pt x="22" y="27"/>
                    </a:move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7"/>
                      <a:pt x="22" y="27"/>
                      <a:pt x="22" y="27"/>
                    </a:cubicBezTo>
                    <a:close/>
                    <a:moveTo>
                      <a:pt x="22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4" y="30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4" y="30"/>
                      <a:pt x="4" y="30"/>
                      <a:pt x="4" y="30"/>
                    </a:cubicBezTo>
                    <a:close/>
                    <a:moveTo>
                      <a:pt x="4" y="2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4" y="22"/>
                      <a:pt x="4" y="22"/>
                      <a:pt x="4" y="22"/>
                    </a:cubicBezTo>
                    <a:close/>
                    <a:moveTo>
                      <a:pt x="4" y="26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4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570E2D-D698-46D9-8F06-CE4C6678FA85}"/>
                </a:ext>
              </a:extLst>
            </p:cNvPr>
            <p:cNvSpPr txBox="1"/>
            <p:nvPr/>
          </p:nvSpPr>
          <p:spPr>
            <a:xfrm>
              <a:off x="6587604" y="5026965"/>
              <a:ext cx="268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1,811 FACILITIES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B0806E-31D4-4255-AE2D-2C2AEE64F158}"/>
              </a:ext>
            </a:extLst>
          </p:cNvPr>
          <p:cNvGrpSpPr/>
          <p:nvPr/>
        </p:nvGrpSpPr>
        <p:grpSpPr>
          <a:xfrm>
            <a:off x="-49512" y="4648199"/>
            <a:ext cx="3977502" cy="1219199"/>
            <a:chOff x="-49512" y="4648199"/>
            <a:chExt cx="3977502" cy="121919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B636698-28E5-4880-8218-4D69C59F6778}"/>
                </a:ext>
              </a:extLst>
            </p:cNvPr>
            <p:cNvGrpSpPr/>
            <p:nvPr/>
          </p:nvGrpSpPr>
          <p:grpSpPr>
            <a:xfrm>
              <a:off x="2556395" y="4648199"/>
              <a:ext cx="1371595" cy="1219199"/>
              <a:chOff x="1618050" y="4648200"/>
              <a:chExt cx="1371595" cy="121919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6FA555-C2A2-4541-AC66-15B2CFF5FC44}"/>
                  </a:ext>
                </a:extLst>
              </p:cNvPr>
              <p:cNvSpPr/>
              <p:nvPr/>
            </p:nvSpPr>
            <p:spPr>
              <a:xfrm>
                <a:off x="1618050" y="4648200"/>
                <a:ext cx="1371595" cy="1219199"/>
              </a:xfrm>
              <a:prstGeom prst="rect">
                <a:avLst/>
              </a:prstGeom>
              <a:solidFill>
                <a:srgbClr val="6325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2302AC79-A3B0-425D-A111-68EB9D765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6648" y="4800600"/>
                <a:ext cx="914400" cy="914400"/>
              </a:xfrm>
              <a:custGeom>
                <a:avLst/>
                <a:gdLst>
                  <a:gd name="T0" fmla="*/ 121 w 123"/>
                  <a:gd name="T1" fmla="*/ 42 h 128"/>
                  <a:gd name="T2" fmla="*/ 86 w 123"/>
                  <a:gd name="T3" fmla="*/ 34 h 128"/>
                  <a:gd name="T4" fmla="*/ 86 w 123"/>
                  <a:gd name="T5" fmla="*/ 24 h 128"/>
                  <a:gd name="T6" fmla="*/ 38 w 123"/>
                  <a:gd name="T7" fmla="*/ 24 h 128"/>
                  <a:gd name="T8" fmla="*/ 37 w 123"/>
                  <a:gd name="T9" fmla="*/ 34 h 128"/>
                  <a:gd name="T10" fmla="*/ 3 w 123"/>
                  <a:gd name="T11" fmla="*/ 42 h 128"/>
                  <a:gd name="T12" fmla="*/ 0 w 123"/>
                  <a:gd name="T13" fmla="*/ 56 h 128"/>
                  <a:gd name="T14" fmla="*/ 6 w 123"/>
                  <a:gd name="T15" fmla="*/ 91 h 128"/>
                  <a:gd name="T16" fmla="*/ 15 w 123"/>
                  <a:gd name="T17" fmla="*/ 119 h 128"/>
                  <a:gd name="T18" fmla="*/ 27 w 123"/>
                  <a:gd name="T19" fmla="*/ 119 h 128"/>
                  <a:gd name="T20" fmla="*/ 36 w 123"/>
                  <a:gd name="T21" fmla="*/ 91 h 128"/>
                  <a:gd name="T22" fmla="*/ 42 w 123"/>
                  <a:gd name="T23" fmla="*/ 90 h 128"/>
                  <a:gd name="T24" fmla="*/ 54 w 123"/>
                  <a:gd name="T25" fmla="*/ 128 h 128"/>
                  <a:gd name="T26" fmla="*/ 70 w 123"/>
                  <a:gd name="T27" fmla="*/ 128 h 128"/>
                  <a:gd name="T28" fmla="*/ 82 w 123"/>
                  <a:gd name="T29" fmla="*/ 90 h 128"/>
                  <a:gd name="T30" fmla="*/ 88 w 123"/>
                  <a:gd name="T31" fmla="*/ 91 h 128"/>
                  <a:gd name="T32" fmla="*/ 97 w 123"/>
                  <a:gd name="T33" fmla="*/ 119 h 128"/>
                  <a:gd name="T34" fmla="*/ 109 w 123"/>
                  <a:gd name="T35" fmla="*/ 119 h 128"/>
                  <a:gd name="T36" fmla="*/ 118 w 123"/>
                  <a:gd name="T37" fmla="*/ 91 h 128"/>
                  <a:gd name="T38" fmla="*/ 123 w 123"/>
                  <a:gd name="T39" fmla="*/ 56 h 128"/>
                  <a:gd name="T40" fmla="*/ 18 w 123"/>
                  <a:gd name="T41" fmla="*/ 86 h 128"/>
                  <a:gd name="T42" fmla="*/ 15 w 123"/>
                  <a:gd name="T43" fmla="*/ 113 h 128"/>
                  <a:gd name="T44" fmla="*/ 12 w 123"/>
                  <a:gd name="T45" fmla="*/ 86 h 128"/>
                  <a:gd name="T46" fmla="*/ 6 w 123"/>
                  <a:gd name="T47" fmla="*/ 56 h 128"/>
                  <a:gd name="T48" fmla="*/ 9 w 123"/>
                  <a:gd name="T49" fmla="*/ 42 h 128"/>
                  <a:gd name="T50" fmla="*/ 33 w 123"/>
                  <a:gd name="T51" fmla="*/ 42 h 128"/>
                  <a:gd name="T52" fmla="*/ 34 w 123"/>
                  <a:gd name="T53" fmla="*/ 52 h 128"/>
                  <a:gd name="T54" fmla="*/ 35 w 123"/>
                  <a:gd name="T55" fmla="*/ 83 h 128"/>
                  <a:gd name="T56" fmla="*/ 30 w 123"/>
                  <a:gd name="T57" fmla="*/ 110 h 128"/>
                  <a:gd name="T58" fmla="*/ 24 w 123"/>
                  <a:gd name="T59" fmla="*/ 110 h 128"/>
                  <a:gd name="T60" fmla="*/ 58 w 123"/>
                  <a:gd name="T61" fmla="*/ 83 h 128"/>
                  <a:gd name="T62" fmla="*/ 54 w 123"/>
                  <a:gd name="T63" fmla="*/ 120 h 128"/>
                  <a:gd name="T64" fmla="*/ 50 w 123"/>
                  <a:gd name="T65" fmla="*/ 84 h 128"/>
                  <a:gd name="T66" fmla="*/ 42 w 123"/>
                  <a:gd name="T67" fmla="*/ 56 h 128"/>
                  <a:gd name="T68" fmla="*/ 42 w 123"/>
                  <a:gd name="T69" fmla="*/ 44 h 128"/>
                  <a:gd name="T70" fmla="*/ 46 w 123"/>
                  <a:gd name="T71" fmla="*/ 24 h 128"/>
                  <a:gd name="T72" fmla="*/ 78 w 123"/>
                  <a:gd name="T73" fmla="*/ 24 h 128"/>
                  <a:gd name="T74" fmla="*/ 82 w 123"/>
                  <a:gd name="T75" fmla="*/ 44 h 128"/>
                  <a:gd name="T76" fmla="*/ 82 w 123"/>
                  <a:gd name="T77" fmla="*/ 76 h 128"/>
                  <a:gd name="T78" fmla="*/ 74 w 123"/>
                  <a:gd name="T79" fmla="*/ 116 h 128"/>
                  <a:gd name="T80" fmla="*/ 66 w 123"/>
                  <a:gd name="T81" fmla="*/ 116 h 128"/>
                  <a:gd name="T82" fmla="*/ 58 w 123"/>
                  <a:gd name="T83" fmla="*/ 83 h 128"/>
                  <a:gd name="T84" fmla="*/ 100 w 123"/>
                  <a:gd name="T85" fmla="*/ 110 h 128"/>
                  <a:gd name="T86" fmla="*/ 94 w 123"/>
                  <a:gd name="T87" fmla="*/ 110 h 128"/>
                  <a:gd name="T88" fmla="*/ 88 w 123"/>
                  <a:gd name="T89" fmla="*/ 83 h 128"/>
                  <a:gd name="T90" fmla="*/ 90 w 123"/>
                  <a:gd name="T91" fmla="*/ 52 h 128"/>
                  <a:gd name="T92" fmla="*/ 91 w 123"/>
                  <a:gd name="T93" fmla="*/ 42 h 128"/>
                  <a:gd name="T94" fmla="*/ 115 w 123"/>
                  <a:gd name="T95" fmla="*/ 42 h 128"/>
                  <a:gd name="T96" fmla="*/ 118 w 123"/>
                  <a:gd name="T97" fmla="*/ 56 h 128"/>
                  <a:gd name="T98" fmla="*/ 112 w 123"/>
                  <a:gd name="T99" fmla="*/ 86 h 128"/>
                  <a:gd name="T100" fmla="*/ 109 w 123"/>
                  <a:gd name="T101" fmla="*/ 113 h 128"/>
                  <a:gd name="T102" fmla="*/ 106 w 123"/>
                  <a:gd name="T103" fmla="*/ 8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3" h="128">
                    <a:moveTo>
                      <a:pt x="119" y="48"/>
                    </a:moveTo>
                    <a:cubicBezTo>
                      <a:pt x="120" y="46"/>
                      <a:pt x="121" y="44"/>
                      <a:pt x="121" y="42"/>
                    </a:cubicBezTo>
                    <a:cubicBezTo>
                      <a:pt x="121" y="32"/>
                      <a:pt x="112" y="24"/>
                      <a:pt x="103" y="24"/>
                    </a:cubicBezTo>
                    <a:cubicBezTo>
                      <a:pt x="95" y="24"/>
                      <a:pt x="89" y="28"/>
                      <a:pt x="86" y="34"/>
                    </a:cubicBezTo>
                    <a:cubicBezTo>
                      <a:pt x="86" y="33"/>
                      <a:pt x="85" y="32"/>
                      <a:pt x="84" y="32"/>
                    </a:cubicBezTo>
                    <a:cubicBezTo>
                      <a:pt x="85" y="29"/>
                      <a:pt x="86" y="26"/>
                      <a:pt x="86" y="24"/>
                    </a:cubicBezTo>
                    <a:cubicBezTo>
                      <a:pt x="86" y="10"/>
                      <a:pt x="75" y="0"/>
                      <a:pt x="62" y="0"/>
                    </a:cubicBezTo>
                    <a:cubicBezTo>
                      <a:pt x="49" y="0"/>
                      <a:pt x="38" y="10"/>
                      <a:pt x="38" y="24"/>
                    </a:cubicBezTo>
                    <a:cubicBezTo>
                      <a:pt x="38" y="26"/>
                      <a:pt x="38" y="29"/>
                      <a:pt x="39" y="32"/>
                    </a:cubicBezTo>
                    <a:cubicBezTo>
                      <a:pt x="38" y="32"/>
                      <a:pt x="38" y="33"/>
                      <a:pt x="37" y="34"/>
                    </a:cubicBezTo>
                    <a:cubicBezTo>
                      <a:pt x="34" y="28"/>
                      <a:pt x="28" y="24"/>
                      <a:pt x="21" y="24"/>
                    </a:cubicBezTo>
                    <a:cubicBezTo>
                      <a:pt x="11" y="24"/>
                      <a:pt x="3" y="32"/>
                      <a:pt x="3" y="42"/>
                    </a:cubicBezTo>
                    <a:cubicBezTo>
                      <a:pt x="3" y="44"/>
                      <a:pt x="3" y="46"/>
                      <a:pt x="4" y="48"/>
                    </a:cubicBezTo>
                    <a:cubicBezTo>
                      <a:pt x="2" y="50"/>
                      <a:pt x="0" y="53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2" y="89"/>
                      <a:pt x="6" y="91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6" y="115"/>
                      <a:pt x="10" y="119"/>
                      <a:pt x="15" y="119"/>
                    </a:cubicBezTo>
                    <a:cubicBezTo>
                      <a:pt x="17" y="119"/>
                      <a:pt x="19" y="118"/>
                      <a:pt x="21" y="117"/>
                    </a:cubicBezTo>
                    <a:cubicBezTo>
                      <a:pt x="22" y="118"/>
                      <a:pt x="25" y="119"/>
                      <a:pt x="27" y="119"/>
                    </a:cubicBezTo>
                    <a:cubicBezTo>
                      <a:pt x="32" y="119"/>
                      <a:pt x="36" y="115"/>
                      <a:pt x="36" y="11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7" y="90"/>
                      <a:pt x="38" y="89"/>
                      <a:pt x="39" y="88"/>
                    </a:cubicBezTo>
                    <a:cubicBezTo>
                      <a:pt x="40" y="88"/>
                      <a:pt x="41" y="89"/>
                      <a:pt x="42" y="90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2" y="122"/>
                      <a:pt x="47" y="128"/>
                      <a:pt x="54" y="128"/>
                    </a:cubicBezTo>
                    <a:cubicBezTo>
                      <a:pt x="57" y="128"/>
                      <a:pt x="60" y="127"/>
                      <a:pt x="62" y="125"/>
                    </a:cubicBezTo>
                    <a:cubicBezTo>
                      <a:pt x="64" y="127"/>
                      <a:pt x="67" y="128"/>
                      <a:pt x="70" y="128"/>
                    </a:cubicBezTo>
                    <a:cubicBezTo>
                      <a:pt x="76" y="128"/>
                      <a:pt x="82" y="122"/>
                      <a:pt x="82" y="116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3" y="89"/>
                      <a:pt x="84" y="88"/>
                      <a:pt x="84" y="88"/>
                    </a:cubicBezTo>
                    <a:cubicBezTo>
                      <a:pt x="85" y="89"/>
                      <a:pt x="86" y="90"/>
                      <a:pt x="88" y="91"/>
                    </a:cubicBezTo>
                    <a:cubicBezTo>
                      <a:pt x="88" y="110"/>
                      <a:pt x="88" y="110"/>
                      <a:pt x="88" y="110"/>
                    </a:cubicBezTo>
                    <a:cubicBezTo>
                      <a:pt x="88" y="115"/>
                      <a:pt x="92" y="119"/>
                      <a:pt x="97" y="119"/>
                    </a:cubicBezTo>
                    <a:cubicBezTo>
                      <a:pt x="99" y="119"/>
                      <a:pt x="101" y="118"/>
                      <a:pt x="103" y="117"/>
                    </a:cubicBezTo>
                    <a:cubicBezTo>
                      <a:pt x="104" y="118"/>
                      <a:pt x="106" y="119"/>
                      <a:pt x="109" y="119"/>
                    </a:cubicBezTo>
                    <a:cubicBezTo>
                      <a:pt x="114" y="119"/>
                      <a:pt x="118" y="115"/>
                      <a:pt x="118" y="110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1" y="89"/>
                      <a:pt x="123" y="85"/>
                      <a:pt x="123" y="80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3" y="53"/>
                      <a:pt x="122" y="50"/>
                      <a:pt x="119" y="48"/>
                    </a:cubicBezTo>
                    <a:close/>
                    <a:moveTo>
                      <a:pt x="18" y="86"/>
                    </a:move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2"/>
                      <a:pt x="17" y="113"/>
                      <a:pt x="15" y="113"/>
                    </a:cubicBezTo>
                    <a:cubicBezTo>
                      <a:pt x="13" y="113"/>
                      <a:pt x="12" y="112"/>
                      <a:pt x="12" y="110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9" y="86"/>
                      <a:pt x="6" y="84"/>
                      <a:pt x="6" y="80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3"/>
                      <a:pt x="9" y="51"/>
                      <a:pt x="12" y="51"/>
                    </a:cubicBezTo>
                    <a:cubicBezTo>
                      <a:pt x="12" y="51"/>
                      <a:pt x="9" y="48"/>
                      <a:pt x="9" y="42"/>
                    </a:cubicBezTo>
                    <a:cubicBezTo>
                      <a:pt x="9" y="35"/>
                      <a:pt x="14" y="30"/>
                      <a:pt x="21" y="30"/>
                    </a:cubicBezTo>
                    <a:cubicBezTo>
                      <a:pt x="27" y="30"/>
                      <a:pt x="33" y="35"/>
                      <a:pt x="33" y="42"/>
                    </a:cubicBezTo>
                    <a:cubicBezTo>
                      <a:pt x="33" y="48"/>
                      <a:pt x="30" y="51"/>
                      <a:pt x="30" y="51"/>
                    </a:cubicBezTo>
                    <a:cubicBezTo>
                      <a:pt x="31" y="51"/>
                      <a:pt x="33" y="51"/>
                      <a:pt x="34" y="52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4" y="80"/>
                      <a:pt x="35" y="83"/>
                    </a:cubicBezTo>
                    <a:cubicBezTo>
                      <a:pt x="34" y="85"/>
                      <a:pt x="32" y="86"/>
                      <a:pt x="30" y="86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2"/>
                      <a:pt x="28" y="113"/>
                      <a:pt x="27" y="113"/>
                    </a:cubicBezTo>
                    <a:cubicBezTo>
                      <a:pt x="25" y="113"/>
                      <a:pt x="24" y="112"/>
                      <a:pt x="24" y="110"/>
                    </a:cubicBezTo>
                    <a:cubicBezTo>
                      <a:pt x="24" y="86"/>
                      <a:pt x="24" y="86"/>
                      <a:pt x="24" y="86"/>
                    </a:cubicBezTo>
                    <a:moveTo>
                      <a:pt x="58" y="83"/>
                    </a:moveTo>
                    <a:cubicBezTo>
                      <a:pt x="58" y="116"/>
                      <a:pt x="58" y="116"/>
                      <a:pt x="58" y="116"/>
                    </a:cubicBezTo>
                    <a:cubicBezTo>
                      <a:pt x="58" y="118"/>
                      <a:pt x="56" y="120"/>
                      <a:pt x="54" y="120"/>
                    </a:cubicBezTo>
                    <a:cubicBezTo>
                      <a:pt x="52" y="120"/>
                      <a:pt x="50" y="118"/>
                      <a:pt x="50" y="116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4"/>
                      <a:pt x="42" y="80"/>
                      <a:pt x="42" y="7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39"/>
                      <a:pt x="45" y="36"/>
                      <a:pt x="50" y="36"/>
                    </a:cubicBezTo>
                    <a:cubicBezTo>
                      <a:pt x="50" y="36"/>
                      <a:pt x="46" y="33"/>
                      <a:pt x="46" y="24"/>
                    </a:cubicBezTo>
                    <a:cubicBezTo>
                      <a:pt x="46" y="15"/>
                      <a:pt x="53" y="8"/>
                      <a:pt x="62" y="8"/>
                    </a:cubicBezTo>
                    <a:cubicBezTo>
                      <a:pt x="71" y="8"/>
                      <a:pt x="78" y="15"/>
                      <a:pt x="78" y="24"/>
                    </a:cubicBezTo>
                    <a:cubicBezTo>
                      <a:pt x="78" y="32"/>
                      <a:pt x="74" y="36"/>
                      <a:pt x="74" y="36"/>
                    </a:cubicBezTo>
                    <a:cubicBezTo>
                      <a:pt x="78" y="36"/>
                      <a:pt x="82" y="39"/>
                      <a:pt x="82" y="44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82" y="80"/>
                      <a:pt x="78" y="84"/>
                      <a:pt x="74" y="84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8"/>
                      <a:pt x="72" y="120"/>
                      <a:pt x="70" y="120"/>
                    </a:cubicBezTo>
                    <a:cubicBezTo>
                      <a:pt x="68" y="120"/>
                      <a:pt x="66" y="118"/>
                      <a:pt x="66" y="116"/>
                    </a:cubicBezTo>
                    <a:cubicBezTo>
                      <a:pt x="66" y="83"/>
                      <a:pt x="66" y="83"/>
                      <a:pt x="66" y="83"/>
                    </a:cubicBezTo>
                    <a:lnTo>
                      <a:pt x="58" y="83"/>
                    </a:lnTo>
                    <a:close/>
                    <a:moveTo>
                      <a:pt x="100" y="86"/>
                    </a:move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2"/>
                      <a:pt x="98" y="113"/>
                      <a:pt x="97" y="113"/>
                    </a:cubicBezTo>
                    <a:cubicBezTo>
                      <a:pt x="95" y="113"/>
                      <a:pt x="94" y="112"/>
                      <a:pt x="94" y="110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1" y="86"/>
                      <a:pt x="89" y="85"/>
                      <a:pt x="88" y="83"/>
                    </a:cubicBezTo>
                    <a:cubicBezTo>
                      <a:pt x="89" y="80"/>
                      <a:pt x="90" y="78"/>
                      <a:pt x="90" y="76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1" y="51"/>
                      <a:pt x="92" y="51"/>
                      <a:pt x="94" y="51"/>
                    </a:cubicBezTo>
                    <a:cubicBezTo>
                      <a:pt x="94" y="51"/>
                      <a:pt x="91" y="48"/>
                      <a:pt x="91" y="42"/>
                    </a:cubicBezTo>
                    <a:cubicBezTo>
                      <a:pt x="91" y="35"/>
                      <a:pt x="96" y="30"/>
                      <a:pt x="103" y="30"/>
                    </a:cubicBezTo>
                    <a:cubicBezTo>
                      <a:pt x="109" y="30"/>
                      <a:pt x="115" y="35"/>
                      <a:pt x="115" y="42"/>
                    </a:cubicBezTo>
                    <a:cubicBezTo>
                      <a:pt x="115" y="48"/>
                      <a:pt x="112" y="51"/>
                      <a:pt x="112" y="51"/>
                    </a:cubicBezTo>
                    <a:cubicBezTo>
                      <a:pt x="115" y="51"/>
                      <a:pt x="118" y="53"/>
                      <a:pt x="118" y="56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4"/>
                      <a:pt x="115" y="86"/>
                      <a:pt x="112" y="86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2"/>
                      <a:pt x="110" y="113"/>
                      <a:pt x="109" y="113"/>
                    </a:cubicBezTo>
                    <a:cubicBezTo>
                      <a:pt x="107" y="113"/>
                      <a:pt x="106" y="112"/>
                      <a:pt x="106" y="110"/>
                    </a:cubicBezTo>
                    <a:cubicBezTo>
                      <a:pt x="106" y="86"/>
                      <a:pt x="106" y="86"/>
                      <a:pt x="106" y="86"/>
                    </a:cubicBezTo>
                    <a:lnTo>
                      <a:pt x="100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4CFC1-EE76-4EC5-AE16-8BF83930F556}"/>
                </a:ext>
              </a:extLst>
            </p:cNvPr>
            <p:cNvSpPr txBox="1"/>
            <p:nvPr/>
          </p:nvSpPr>
          <p:spPr>
            <a:xfrm>
              <a:off x="-49512" y="5026541"/>
              <a:ext cx="2743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35,000 WORKERS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4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222" y="1202760"/>
            <a:ext cx="6096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 PROVIDE SUPPORT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0A6717-5192-4D15-85AC-06A68C42A08B}"/>
              </a:ext>
            </a:extLst>
          </p:cNvPr>
          <p:cNvGrpSpPr/>
          <p:nvPr/>
        </p:nvGrpSpPr>
        <p:grpSpPr>
          <a:xfrm>
            <a:off x="2822" y="124978"/>
            <a:ext cx="9144000" cy="1384995"/>
            <a:chOff x="2822" y="124978"/>
            <a:chExt cx="9144000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8DD092-5387-46C5-AD58-80D5950CBBB5}"/>
                </a:ext>
              </a:extLst>
            </p:cNvPr>
            <p:cNvSpPr txBox="1"/>
            <p:nvPr/>
          </p:nvSpPr>
          <p:spPr>
            <a:xfrm>
              <a:off x="2822" y="124978"/>
              <a:ext cx="9144000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FLEET, FIGHTER &amp; FAMILY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52B874-207E-443D-B031-ED3CAE048AA5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3B092B-28EB-4407-BF00-532CCA64692E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8994486-50E4-4918-AFA9-19E9A7B9D4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11" y="1807534"/>
            <a:ext cx="8379178" cy="498134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53A44BF-B36E-4D3A-B4FD-773CBCC44ADA}"/>
              </a:ext>
            </a:extLst>
          </p:cNvPr>
          <p:cNvSpPr/>
          <p:nvPr/>
        </p:nvSpPr>
        <p:spPr>
          <a:xfrm>
            <a:off x="381000" y="1807534"/>
            <a:ext cx="8382000" cy="4981345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0AAAC-9E4C-45FB-802F-27AD613C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9" r="5729"/>
          <a:stretch/>
        </p:blipFill>
        <p:spPr>
          <a:xfrm>
            <a:off x="6467953" y="2293786"/>
            <a:ext cx="2117724" cy="15882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144775-F1C6-4E1F-ABE1-84209EF41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r="5521"/>
          <a:stretch/>
        </p:blipFill>
        <p:spPr>
          <a:xfrm>
            <a:off x="6073899" y="2616622"/>
            <a:ext cx="2117724" cy="15882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90EB77C-F391-4D8E-A140-A9F39FCB6C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1" r="2381"/>
          <a:stretch/>
        </p:blipFill>
        <p:spPr>
          <a:xfrm>
            <a:off x="5660089" y="2900257"/>
            <a:ext cx="2144989" cy="16087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1DBEC8E-C317-4AB5-B9D2-21DE6899D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8" r="2378"/>
          <a:stretch/>
        </p:blipFill>
        <p:spPr>
          <a:xfrm>
            <a:off x="5266035" y="3183891"/>
            <a:ext cx="2144990" cy="16087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06AF473-D25C-47CC-B702-36653DD4E6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0143"/>
          <a:stretch/>
        </p:blipFill>
        <p:spPr>
          <a:xfrm>
            <a:off x="4866337" y="3507915"/>
            <a:ext cx="2144991" cy="16087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E002EC-3316-45B7-A411-439B0F52AC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0" r="5600"/>
          <a:stretch/>
        </p:blipFill>
        <p:spPr>
          <a:xfrm>
            <a:off x="4469462" y="3811343"/>
            <a:ext cx="2144991" cy="16087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3764B3-9780-45C9-8DFD-33801C23D4E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" r="3185"/>
          <a:stretch/>
        </p:blipFill>
        <p:spPr>
          <a:xfrm>
            <a:off x="4066943" y="4129679"/>
            <a:ext cx="2172452" cy="16293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658CC4D-D2D8-46A1-8F5F-0490A09D70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6" r="5576"/>
          <a:stretch/>
        </p:blipFill>
        <p:spPr>
          <a:xfrm>
            <a:off x="3565549" y="4429073"/>
            <a:ext cx="2172452" cy="162933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6FD851E-DE32-4A11-9C4D-E7C500694CB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" r="13216"/>
          <a:stretch/>
        </p:blipFill>
        <p:spPr>
          <a:xfrm>
            <a:off x="3019937" y="4106608"/>
            <a:ext cx="2180523" cy="163539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F214034-5F2E-4C89-9879-02E74240A0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2" b="852"/>
          <a:stretch/>
        </p:blipFill>
        <p:spPr>
          <a:xfrm>
            <a:off x="2684763" y="3804319"/>
            <a:ext cx="2117724" cy="158829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60BB8B-864A-4DFD-95C0-826CE99C14A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" r="10942"/>
          <a:stretch/>
        </p:blipFill>
        <p:spPr>
          <a:xfrm>
            <a:off x="2290709" y="3485983"/>
            <a:ext cx="2117724" cy="158829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C07365-1D68-46D7-844A-638559F92F4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74" r="-404"/>
          <a:stretch/>
        </p:blipFill>
        <p:spPr>
          <a:xfrm>
            <a:off x="1838754" y="3207535"/>
            <a:ext cx="2167160" cy="16253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600F9D3-75E3-4AE5-9D3E-AA17E4B771A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/>
        </p:blipFill>
        <p:spPr>
          <a:xfrm>
            <a:off x="1359582" y="2900257"/>
            <a:ext cx="2203379" cy="16525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F1C26A8-A17D-43C8-B4C6-27FE6AE9007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88" t="772" r="226" b="-772"/>
          <a:stretch/>
        </p:blipFill>
        <p:spPr>
          <a:xfrm>
            <a:off x="972074" y="2620143"/>
            <a:ext cx="2232616" cy="167446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C7E6311-0356-451A-BA41-01904330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23" y="2286000"/>
            <a:ext cx="2232617" cy="16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B71DCBB-9716-4D7B-9F47-021F2FA4E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858"/>
          <a:stretch/>
        </p:blipFill>
        <p:spPr>
          <a:xfrm>
            <a:off x="0" y="1295399"/>
            <a:ext cx="9144000" cy="55647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47D9DE-A4CA-4E1F-94F6-A4BBDDD987CF}"/>
              </a:ext>
            </a:extLst>
          </p:cNvPr>
          <p:cNvGrpSpPr/>
          <p:nvPr/>
        </p:nvGrpSpPr>
        <p:grpSpPr>
          <a:xfrm>
            <a:off x="2822" y="217311"/>
            <a:ext cx="9144000" cy="1200329"/>
            <a:chOff x="2822" y="217311"/>
            <a:chExt cx="9144000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C381A-07C3-4948-8D4A-869C49AD35F0}"/>
                </a:ext>
              </a:extLst>
            </p:cNvPr>
            <p:cNvSpPr txBox="1"/>
            <p:nvPr/>
          </p:nvSpPr>
          <p:spPr>
            <a:xfrm>
              <a:off x="2822" y="217311"/>
              <a:ext cx="9144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YESTERDAY, TODAY &amp; TOMMORROW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01265E-4233-4D31-AE04-CCE4CC2F1C79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5A055-4DCF-4D73-8386-B583FCB65E4E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6CBCBB-93EB-40FB-88FC-ACA2BA43CDF4}"/>
              </a:ext>
            </a:extLst>
          </p:cNvPr>
          <p:cNvGrpSpPr/>
          <p:nvPr/>
        </p:nvGrpSpPr>
        <p:grpSpPr>
          <a:xfrm>
            <a:off x="914400" y="1828800"/>
            <a:ext cx="2743200" cy="1828800"/>
            <a:chOff x="914400" y="1828800"/>
            <a:chExt cx="2743200" cy="18288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F661B0-E457-462A-8555-02254B365DF7}"/>
                </a:ext>
              </a:extLst>
            </p:cNvPr>
            <p:cNvSpPr/>
            <p:nvPr/>
          </p:nvSpPr>
          <p:spPr>
            <a:xfrm>
              <a:off x="914400" y="1828800"/>
              <a:ext cx="2743200" cy="1828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50D603-6634-4040-B85C-4A82886A6417}"/>
                </a:ext>
              </a:extLst>
            </p:cNvPr>
            <p:cNvSpPr txBox="1"/>
            <p:nvPr/>
          </p:nvSpPr>
          <p:spPr>
            <a:xfrm>
              <a:off x="914400" y="2286000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206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841659-3C81-4E7E-9265-9DFC41584923}"/>
              </a:ext>
            </a:extLst>
          </p:cNvPr>
          <p:cNvGrpSpPr/>
          <p:nvPr/>
        </p:nvGrpSpPr>
        <p:grpSpPr>
          <a:xfrm>
            <a:off x="5486400" y="1879431"/>
            <a:ext cx="2743200" cy="1828800"/>
            <a:chOff x="5486400" y="1879431"/>
            <a:chExt cx="2743200" cy="18288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AE6E27-FBFC-4DCD-BAA4-BFAE7DE7607D}"/>
                </a:ext>
              </a:extLst>
            </p:cNvPr>
            <p:cNvSpPr/>
            <p:nvPr/>
          </p:nvSpPr>
          <p:spPr>
            <a:xfrm>
              <a:off x="5486400" y="1879431"/>
              <a:ext cx="2743200" cy="1828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1675E8-4DB6-4538-893A-7E13C680F6E5}"/>
                </a:ext>
              </a:extLst>
            </p:cNvPr>
            <p:cNvSpPr txBox="1"/>
            <p:nvPr/>
          </p:nvSpPr>
          <p:spPr>
            <a:xfrm>
              <a:off x="5486400" y="2286000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206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7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8FF746-1D84-495D-8F69-8E3C58FA6988}"/>
              </a:ext>
            </a:extLst>
          </p:cNvPr>
          <p:cNvGrpSpPr/>
          <p:nvPr/>
        </p:nvGrpSpPr>
        <p:grpSpPr>
          <a:xfrm>
            <a:off x="2822" y="217311"/>
            <a:ext cx="9144000" cy="1200329"/>
            <a:chOff x="2822" y="217311"/>
            <a:chExt cx="9144000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DAF8E0-05F1-438D-8EDF-59B134736EEF}"/>
                </a:ext>
              </a:extLst>
            </p:cNvPr>
            <p:cNvSpPr txBox="1"/>
            <p:nvPr/>
          </p:nvSpPr>
          <p:spPr>
            <a:xfrm>
              <a:off x="2822" y="217311"/>
              <a:ext cx="9144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MISSION &amp; STRATEGIC IMPORTANCE</a:t>
              </a:r>
              <a:r>
                <a:rPr lang="en-US" sz="3600" dirty="0">
                  <a:solidFill>
                    <a:schemeClr val="tx2"/>
                  </a:solidFill>
                </a:rPr>
                <a:t/>
              </a:r>
              <a:br>
                <a:rPr lang="en-US" sz="3600" dirty="0">
                  <a:solidFill>
                    <a:schemeClr val="tx2"/>
                  </a:solidFill>
                </a:rPr>
              </a:b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0A13DF-69DE-41E9-8E4F-1C50A0C8E901}"/>
                </a:ext>
              </a:extLst>
            </p:cNvPr>
            <p:cNvSpPr/>
            <p:nvPr/>
          </p:nvSpPr>
          <p:spPr>
            <a:xfrm>
              <a:off x="536222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00FAC1-63A3-450E-9754-5143A31CEA04}"/>
                </a:ext>
              </a:extLst>
            </p:cNvPr>
            <p:cNvSpPr/>
            <p:nvPr/>
          </p:nvSpPr>
          <p:spPr>
            <a:xfrm>
              <a:off x="8567703" y="231422"/>
              <a:ext cx="45719" cy="673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090B25-AF5F-4AA5-BBBD-938A74D6F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769" b="12342"/>
          <a:stretch/>
        </p:blipFill>
        <p:spPr>
          <a:xfrm>
            <a:off x="113910" y="1219199"/>
            <a:ext cx="8916181" cy="4800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B1A38-A222-440B-B5F8-814AC0C041D1}"/>
              </a:ext>
            </a:extLst>
          </p:cNvPr>
          <p:cNvSpPr txBox="1"/>
          <p:nvPr/>
        </p:nvSpPr>
        <p:spPr>
          <a:xfrm>
            <a:off x="536222" y="1630088"/>
            <a:ext cx="441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STRATEGIC FACILITIES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BB7BA-6162-4713-BFA3-F44C8B32BDA7}"/>
              </a:ext>
            </a:extLst>
          </p:cNvPr>
          <p:cNvSpPr txBox="1"/>
          <p:nvPr/>
        </p:nvSpPr>
        <p:spPr>
          <a:xfrm>
            <a:off x="4955822" y="4585900"/>
            <a:ext cx="441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UNIQUE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A28D7-FDE4-401F-AE3D-4F9A24E7E1D5}"/>
              </a:ext>
            </a:extLst>
          </p:cNvPr>
          <p:cNvSpPr txBox="1"/>
          <p:nvPr/>
        </p:nvSpPr>
        <p:spPr>
          <a:xfrm>
            <a:off x="2019300" y="3164722"/>
            <a:ext cx="5105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STRATEGIC WATERFRONT</a:t>
            </a:r>
          </a:p>
        </p:txBody>
      </p:sp>
    </p:spTree>
    <p:extLst>
      <p:ext uri="{BB962C8B-B14F-4D97-AF65-F5344CB8AC3E}">
        <p14:creationId xmlns:p14="http://schemas.microsoft.com/office/powerpoint/2010/main" val="40321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1207</Words>
  <Application>Microsoft Office PowerPoint</Application>
  <PresentationFormat>On-screen Show (4:3)</PresentationFormat>
  <Paragraphs>168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Lato Light</vt:lpstr>
      <vt:lpstr>Open Sans</vt:lpstr>
      <vt:lpstr>Open Sans Condensed</vt:lpstr>
      <vt:lpstr>Open Sans Extrabold</vt:lpstr>
      <vt:lpstr>Open Sans Light</vt:lpstr>
      <vt:lpstr>Roboto</vt:lpstr>
      <vt:lpstr>Office Theme</vt:lpstr>
      <vt:lpstr>Serving The Fleet, Fighter &amp;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Chappelle, Jake C CIV NAVBASE Kitsap, N00P</dc:creator>
  <cp:lastModifiedBy>Plexico, Alvin A CIV CHINFO, NAVCO</cp:lastModifiedBy>
  <cp:revision>196</cp:revision>
  <dcterms:created xsi:type="dcterms:W3CDTF">2018-01-11T23:37:56Z</dcterms:created>
  <dcterms:modified xsi:type="dcterms:W3CDTF">2018-04-26T18:40:04Z</dcterms:modified>
</cp:coreProperties>
</file>